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325" r:id="rId3"/>
    <p:sldId id="345" r:id="rId4"/>
    <p:sldId id="335" r:id="rId5"/>
    <p:sldId id="346" r:id="rId6"/>
    <p:sldId id="334" r:id="rId7"/>
    <p:sldId id="338" r:id="rId8"/>
    <p:sldId id="318" r:id="rId9"/>
    <p:sldId id="326" r:id="rId10"/>
    <p:sldId id="264" r:id="rId11"/>
    <p:sldId id="349" r:id="rId12"/>
    <p:sldId id="352" r:id="rId13"/>
    <p:sldId id="353" r:id="rId14"/>
    <p:sldId id="354" r:id="rId15"/>
    <p:sldId id="344" r:id="rId16"/>
    <p:sldId id="355" r:id="rId17"/>
    <p:sldId id="340" r:id="rId18"/>
    <p:sldId id="343" r:id="rId19"/>
    <p:sldId id="331" r:id="rId20"/>
    <p:sldId id="333" r:id="rId21"/>
    <p:sldId id="337" r:id="rId22"/>
    <p:sldId id="348" r:id="rId23"/>
    <p:sldId id="323" r:id="rId24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8000"/>
    <a:srgbClr val="0000FF"/>
    <a:srgbClr val="CCECFF"/>
    <a:srgbClr val="00CC00"/>
    <a:srgbClr val="6600CC"/>
    <a:srgbClr val="666699"/>
    <a:srgbClr val="99CCFF"/>
    <a:srgbClr val="CC99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3474" autoAdjust="0"/>
  </p:normalViewPr>
  <p:slideViewPr>
    <p:cSldViewPr>
      <p:cViewPr>
        <p:scale>
          <a:sx n="62" d="100"/>
          <a:sy n="62" d="100"/>
        </p:scale>
        <p:origin x="-3672" y="-10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7T21:39:52.064" idx="1">
    <p:pos x="5040" y="264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7T21:39:52.064" idx="3">
    <p:pos x="5040" y="264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7T21:39:52.064" idx="4">
    <p:pos x="5040" y="264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63A8B9-B354-4AB6-AEB7-C31196EB1E1D}" type="doc">
      <dgm:prSet loTypeId="urn:microsoft.com/office/officeart/2009/layout/CircleArrowProcess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28A7BD4-A664-4831-9DE8-59BCAFC1B609}">
      <dgm:prSet phldrT="[Text]"/>
      <dgm:spPr/>
      <dgm:t>
        <a:bodyPr/>
        <a:lstStyle/>
        <a:p>
          <a:pPr algn="l"/>
          <a:r>
            <a:rPr lang="ro-R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Universități </a:t>
          </a:r>
        </a:p>
        <a:p>
          <a:pPr algn="l"/>
          <a:r>
            <a:rPr lang="ro-R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partenere UE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CDA279-E1DD-43F0-A334-516F9C9C6109}" type="parTrans" cxnId="{DA690787-8F48-451C-836D-2B7D45FE4942}">
      <dgm:prSet/>
      <dgm:spPr/>
      <dgm:t>
        <a:bodyPr/>
        <a:lstStyle/>
        <a:p>
          <a:pPr algn="l"/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2C3138-4079-4DFB-A532-DC501EB008BE}" type="sibTrans" cxnId="{DA690787-8F48-451C-836D-2B7D45FE4942}">
      <dgm:prSet/>
      <dgm:spPr/>
      <dgm:t>
        <a:bodyPr/>
        <a:lstStyle/>
        <a:p>
          <a:pPr algn="l"/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556186-6D35-42EB-9337-9CD9CC8D4E52}">
      <dgm:prSet phldrT="[Text]" custT="1"/>
      <dgm:spPr/>
      <dgm:t>
        <a:bodyPr/>
        <a:lstStyle/>
        <a:p>
          <a:pPr algn="l"/>
          <a:r>
            <a:rPr lang="ro-RO" sz="1600" b="1" dirty="0" smtClean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Vizite de documentare</a:t>
          </a:r>
          <a:endParaRPr lang="ru-RU" sz="1600" b="1" dirty="0">
            <a:solidFill>
              <a:schemeClr val="accent2">
                <a:lumMod val="75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AFEE584-7EB8-4885-B28A-0719F67AFD55}" type="parTrans" cxnId="{AFA46E13-7C78-4E5A-8329-A8217BC279D5}">
      <dgm:prSet/>
      <dgm:spPr/>
      <dgm:t>
        <a:bodyPr/>
        <a:lstStyle/>
        <a:p>
          <a:pPr algn="l"/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56915A-2784-45F5-8A99-8E53A2420491}" type="sibTrans" cxnId="{AFA46E13-7C78-4E5A-8329-A8217BC279D5}">
      <dgm:prSet/>
      <dgm:spPr/>
      <dgm:t>
        <a:bodyPr/>
        <a:lstStyle/>
        <a:p>
          <a:pPr algn="l"/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132CAE-FDE4-407F-9180-F2ADCF187D09}">
      <dgm:prSet phldrT="[Text]" custT="1"/>
      <dgm:spPr/>
      <dgm:t>
        <a:bodyPr/>
        <a:lstStyle/>
        <a:p>
          <a:pPr algn="l"/>
          <a:r>
            <a:rPr lang="ro-RO" sz="1600" b="1" dirty="0" smtClean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Mobilitatea academică</a:t>
          </a:r>
          <a:endParaRPr lang="ru-RU" sz="1600" b="1" dirty="0">
            <a:solidFill>
              <a:schemeClr val="accent2">
                <a:lumMod val="75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F14D62D0-1EFD-4FD2-A8D4-7DB29686EA67}" type="parTrans" cxnId="{559F1085-5506-414C-A120-563554578206}">
      <dgm:prSet/>
      <dgm:spPr/>
      <dgm:t>
        <a:bodyPr/>
        <a:lstStyle/>
        <a:p>
          <a:pPr algn="l"/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B7579E-225B-44ED-8C18-CEC24F6C6584}" type="sibTrans" cxnId="{559F1085-5506-414C-A120-563554578206}">
      <dgm:prSet/>
      <dgm:spPr/>
      <dgm:t>
        <a:bodyPr/>
        <a:lstStyle/>
        <a:p>
          <a:pPr algn="l"/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E2737C-BFD8-4227-BA1B-93B9ED7AB833}">
      <dgm:prSet phldrT="[Text]"/>
      <dgm:spPr/>
      <dgm:t>
        <a:bodyPr/>
        <a:lstStyle/>
        <a:p>
          <a:pPr algn="l"/>
          <a:r>
            <a:rPr lang="ro-R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Instruiri in </a:t>
          </a:r>
        </a:p>
        <a:p>
          <a:pPr algn="l"/>
          <a:r>
            <a:rPr lang="ro-R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Republica Moldova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41B527-60D5-46C8-B88A-893290FFE961}" type="parTrans" cxnId="{1FA420C3-9641-4874-8B1B-FCDD0A172CEB}">
      <dgm:prSet/>
      <dgm:spPr/>
      <dgm:t>
        <a:bodyPr/>
        <a:lstStyle/>
        <a:p>
          <a:pPr algn="l"/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1E2423-8B98-4575-9D53-63B31BDC51A1}" type="sibTrans" cxnId="{1FA420C3-9641-4874-8B1B-FCDD0A172CEB}">
      <dgm:prSet/>
      <dgm:spPr/>
      <dgm:t>
        <a:bodyPr/>
        <a:lstStyle/>
        <a:p>
          <a:pPr algn="l"/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46486-4E4D-4F95-94E7-0FE6CE0907C0}">
      <dgm:prSet custT="1"/>
      <dgm:spPr/>
      <dgm:t>
        <a:bodyPr/>
        <a:lstStyle/>
        <a:p>
          <a:pPr algn="l"/>
          <a:r>
            <a:rPr lang="ro-RO" sz="1800" b="1" dirty="0" smtClean="0"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Programe de instruire organizate in cadrul proiectului </a:t>
          </a:r>
          <a:endParaRPr lang="ro-RO" sz="1800" b="1" dirty="0">
            <a:solidFill>
              <a:schemeClr val="accent3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9DE88B22-DD2D-4E7A-93BB-8B5204F43397}" type="parTrans" cxnId="{99AF2F54-E54B-4301-8C6F-D40195A89F7E}">
      <dgm:prSet/>
      <dgm:spPr/>
      <dgm:t>
        <a:bodyPr/>
        <a:lstStyle/>
        <a:p>
          <a:pPr algn="l"/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9DC75-1A3D-4FD4-8387-C388F731046D}" type="sibTrans" cxnId="{99AF2F54-E54B-4301-8C6F-D40195A89F7E}">
      <dgm:prSet/>
      <dgm:spPr/>
      <dgm:t>
        <a:bodyPr/>
        <a:lstStyle/>
        <a:p>
          <a:pPr algn="l"/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16DDE4-BA6C-4D79-BFD6-8775CCD55798}">
      <dgm:prSet custT="1"/>
      <dgm:spPr/>
      <dgm:t>
        <a:bodyPr/>
        <a:lstStyle/>
        <a:p>
          <a:pPr algn="l"/>
          <a:r>
            <a:rPr lang="ro-RO" sz="1800" b="1" dirty="0" smtClean="0"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Instruiri la ASEM</a:t>
          </a:r>
        </a:p>
      </dgm:t>
    </dgm:pt>
    <dgm:pt modelId="{D05CF4C6-1A90-4779-889B-CC53635E88EF}" type="parTrans" cxnId="{FEF2B0B3-97C4-41E9-B792-8CDBB6D9EDA4}">
      <dgm:prSet/>
      <dgm:spPr/>
      <dgm:t>
        <a:bodyPr/>
        <a:lstStyle/>
        <a:p>
          <a:pPr algn="l"/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E72EE2-67CD-4F52-940E-981368311CD3}" type="sibTrans" cxnId="{FEF2B0B3-97C4-41E9-B792-8CDBB6D9EDA4}">
      <dgm:prSet/>
      <dgm:spPr/>
      <dgm:t>
        <a:bodyPr/>
        <a:lstStyle/>
        <a:p>
          <a:pPr algn="l"/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01A9BB-C0C1-439B-BEAE-2B39521E0BC9}">
      <dgm:prSet custT="1"/>
      <dgm:spPr/>
      <dgm:t>
        <a:bodyPr/>
        <a:lstStyle/>
        <a:p>
          <a:pPr algn="l"/>
          <a:r>
            <a:rPr lang="ro-RO" sz="1600" b="1" i="1" u="sng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vizitele partenerilor UAA, U</a:t>
          </a:r>
          <a:r>
            <a:rPr lang="en-US" sz="1600" b="1" i="1" u="sng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o</a:t>
          </a:r>
          <a:r>
            <a:rPr lang="ro-RO" sz="1600" b="1" i="1" u="sng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G</a:t>
          </a:r>
        </a:p>
      </dgm:t>
    </dgm:pt>
    <dgm:pt modelId="{8F7212FB-D17E-4603-BB6F-4B183A82B787}" type="parTrans" cxnId="{8B2AD346-08FA-49F9-875D-43480CFEF5E0}">
      <dgm:prSet/>
      <dgm:spPr/>
      <dgm:t>
        <a:bodyPr/>
        <a:lstStyle/>
        <a:p>
          <a:endParaRPr lang="ru-RU"/>
        </a:p>
      </dgm:t>
    </dgm:pt>
    <dgm:pt modelId="{ABB1691B-300F-40A0-A1C1-D51270A214E3}" type="sibTrans" cxnId="{8B2AD346-08FA-49F9-875D-43480CFEF5E0}">
      <dgm:prSet/>
      <dgm:spPr/>
      <dgm:t>
        <a:bodyPr/>
        <a:lstStyle/>
        <a:p>
          <a:endParaRPr lang="ru-RU"/>
        </a:p>
      </dgm:t>
    </dgm:pt>
    <dgm:pt modelId="{E5F3989B-2F19-46AA-B9E0-F8EF61253382}">
      <dgm:prSet custT="1"/>
      <dgm:spPr/>
      <dgm:t>
        <a:bodyPr/>
        <a:lstStyle/>
        <a:p>
          <a:pPr algn="l"/>
          <a:r>
            <a:rPr lang="ro-RO" sz="1600" b="1" i="1" u="sng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organizate de DSDCMC</a:t>
          </a:r>
        </a:p>
      </dgm:t>
    </dgm:pt>
    <dgm:pt modelId="{D35CA14A-09F6-4706-8B1D-881338A50312}" type="parTrans" cxnId="{36F9404E-2022-4DEA-98D6-59476E9CC4F1}">
      <dgm:prSet/>
      <dgm:spPr/>
      <dgm:t>
        <a:bodyPr/>
        <a:lstStyle/>
        <a:p>
          <a:endParaRPr lang="ru-RU"/>
        </a:p>
      </dgm:t>
    </dgm:pt>
    <dgm:pt modelId="{D1D6901E-049C-46A7-AEAD-29470C85D4AA}" type="sibTrans" cxnId="{36F9404E-2022-4DEA-98D6-59476E9CC4F1}">
      <dgm:prSet/>
      <dgm:spPr/>
      <dgm:t>
        <a:bodyPr/>
        <a:lstStyle/>
        <a:p>
          <a:endParaRPr lang="ru-RU"/>
        </a:p>
      </dgm:t>
    </dgm:pt>
    <dgm:pt modelId="{272603B8-C636-4231-A28A-F42263C2DB6D}" type="pres">
      <dgm:prSet presAssocID="{6563A8B9-B354-4AB6-AEB7-C31196EB1E1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6631A25-CAD4-4C6B-B2DC-ED8AEE8344C1}" type="pres">
      <dgm:prSet presAssocID="{F28A7BD4-A664-4831-9DE8-59BCAFC1B609}" presName="Accent1" presStyleCnt="0"/>
      <dgm:spPr/>
    </dgm:pt>
    <dgm:pt modelId="{034B3A9A-1D28-4D63-90AC-13034B05F102}" type="pres">
      <dgm:prSet presAssocID="{F28A7BD4-A664-4831-9DE8-59BCAFC1B609}" presName="Accent" presStyleLbl="node1" presStyleIdx="0" presStyleCnt="2"/>
      <dgm:spPr/>
    </dgm:pt>
    <dgm:pt modelId="{D96414F8-7A30-4163-85AA-7935E7B369B5}" type="pres">
      <dgm:prSet presAssocID="{F28A7BD4-A664-4831-9DE8-59BCAFC1B609}" presName="Child1" presStyleLbl="revTx" presStyleIdx="0" presStyleCnt="4" custScaleX="151720" custLinFactNeighborX="16727" custLinFactNeighborY="-209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6A606-43A2-45F5-B1A4-D2891D5DFA18}" type="pres">
      <dgm:prSet presAssocID="{F28A7BD4-A664-4831-9DE8-59BCAFC1B609}" presName="Parent1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10B22-B44E-4FA3-94AC-448C4B63003C}" type="pres">
      <dgm:prSet presAssocID="{B9E2737C-BFD8-4227-BA1B-93B9ED7AB833}" presName="Accent2" presStyleCnt="0"/>
      <dgm:spPr/>
    </dgm:pt>
    <dgm:pt modelId="{06D3BA6D-D343-45E5-B74B-6BBEECBDC9BD}" type="pres">
      <dgm:prSet presAssocID="{B9E2737C-BFD8-4227-BA1B-93B9ED7AB833}" presName="Accent" presStyleLbl="node1" presStyleIdx="1" presStyleCnt="2"/>
      <dgm:spPr/>
    </dgm:pt>
    <dgm:pt modelId="{B34F1979-EC7D-47DF-95B1-C841F072A6FC}" type="pres">
      <dgm:prSet presAssocID="{B9E2737C-BFD8-4227-BA1B-93B9ED7AB833}" presName="Child2" presStyleLbl="revTx" presStyleIdx="2" presStyleCnt="4" custScaleX="194816" custScaleY="155836" custLinFactNeighborX="39021" custLinFactNeighborY="348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34137-7181-4B55-8BFE-C148F2C9D69C}" type="pres">
      <dgm:prSet presAssocID="{B9E2737C-BFD8-4227-BA1B-93B9ED7AB833}" presName="Parent2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DEAE9C-33BD-405C-9831-6161C6B3542C}" type="presOf" srcId="{58556186-6D35-42EB-9337-9CD9CC8D4E52}" destId="{D96414F8-7A30-4163-85AA-7935E7B369B5}" srcOrd="0" destOrd="0" presId="urn:microsoft.com/office/officeart/2009/layout/CircleArrowProcess"/>
    <dgm:cxn modelId="{8B2AD346-08FA-49F9-875D-43480CFEF5E0}" srcId="{B9E2737C-BFD8-4227-BA1B-93B9ED7AB833}" destId="{D001A9BB-C0C1-439B-BEAE-2B39521E0BC9}" srcOrd="2" destOrd="0" parTransId="{8F7212FB-D17E-4603-BB6F-4B183A82B787}" sibTransId="{ABB1691B-300F-40A0-A1C1-D51270A214E3}"/>
    <dgm:cxn modelId="{6B6ECB2C-9F00-4F3F-BA18-8AB34ABBA203}" type="presOf" srcId="{0116DDE4-BA6C-4D79-BFD6-8775CCD55798}" destId="{B34F1979-EC7D-47DF-95B1-C841F072A6FC}" srcOrd="0" destOrd="1" presId="urn:microsoft.com/office/officeart/2009/layout/CircleArrowProcess"/>
    <dgm:cxn modelId="{99AF2F54-E54B-4301-8C6F-D40195A89F7E}" srcId="{B9E2737C-BFD8-4227-BA1B-93B9ED7AB833}" destId="{97946486-4E4D-4F95-94E7-0FE6CE0907C0}" srcOrd="0" destOrd="0" parTransId="{9DE88B22-DD2D-4E7A-93BB-8B5204F43397}" sibTransId="{64F9DC75-1A3D-4FD4-8387-C388F731046D}"/>
    <dgm:cxn modelId="{F3B0C002-F12A-4450-A8FF-42061045509B}" type="presOf" srcId="{B9E2737C-BFD8-4227-BA1B-93B9ED7AB833}" destId="{26F34137-7181-4B55-8BFE-C148F2C9D69C}" srcOrd="0" destOrd="0" presId="urn:microsoft.com/office/officeart/2009/layout/CircleArrowProcess"/>
    <dgm:cxn modelId="{DA690787-8F48-451C-836D-2B7D45FE4942}" srcId="{6563A8B9-B354-4AB6-AEB7-C31196EB1E1D}" destId="{F28A7BD4-A664-4831-9DE8-59BCAFC1B609}" srcOrd="0" destOrd="0" parTransId="{0DCDA279-E1DD-43F0-A334-516F9C9C6109}" sibTransId="{0A2C3138-4079-4DFB-A532-DC501EB008BE}"/>
    <dgm:cxn modelId="{C9C18789-44FF-4840-BD18-E06C07867F18}" type="presOf" srcId="{F28A7BD4-A664-4831-9DE8-59BCAFC1B609}" destId="{2676A606-43A2-45F5-B1A4-D2891D5DFA18}" srcOrd="0" destOrd="0" presId="urn:microsoft.com/office/officeart/2009/layout/CircleArrowProcess"/>
    <dgm:cxn modelId="{D6699A72-7E5E-4F51-AD34-CBBCDDE0D042}" type="presOf" srcId="{DB132CAE-FDE4-407F-9180-F2ADCF187D09}" destId="{D96414F8-7A30-4163-85AA-7935E7B369B5}" srcOrd="0" destOrd="1" presId="urn:microsoft.com/office/officeart/2009/layout/CircleArrowProcess"/>
    <dgm:cxn modelId="{559F1085-5506-414C-A120-563554578206}" srcId="{F28A7BD4-A664-4831-9DE8-59BCAFC1B609}" destId="{DB132CAE-FDE4-407F-9180-F2ADCF187D09}" srcOrd="1" destOrd="0" parTransId="{F14D62D0-1EFD-4FD2-A8D4-7DB29686EA67}" sibTransId="{C1B7579E-225B-44ED-8C18-CEC24F6C6584}"/>
    <dgm:cxn modelId="{36F9404E-2022-4DEA-98D6-59476E9CC4F1}" srcId="{B9E2737C-BFD8-4227-BA1B-93B9ED7AB833}" destId="{E5F3989B-2F19-46AA-B9E0-F8EF61253382}" srcOrd="3" destOrd="0" parTransId="{D35CA14A-09F6-4706-8B1D-881338A50312}" sibTransId="{D1D6901E-049C-46A7-AEAD-29470C85D4AA}"/>
    <dgm:cxn modelId="{CE7F17CB-A85D-4116-83BB-AC2AD8AACA85}" type="presOf" srcId="{D001A9BB-C0C1-439B-BEAE-2B39521E0BC9}" destId="{B34F1979-EC7D-47DF-95B1-C841F072A6FC}" srcOrd="0" destOrd="2" presId="urn:microsoft.com/office/officeart/2009/layout/CircleArrowProcess"/>
    <dgm:cxn modelId="{FEF2B0B3-97C4-41E9-B792-8CDBB6D9EDA4}" srcId="{B9E2737C-BFD8-4227-BA1B-93B9ED7AB833}" destId="{0116DDE4-BA6C-4D79-BFD6-8775CCD55798}" srcOrd="1" destOrd="0" parTransId="{D05CF4C6-1A90-4779-889B-CC53635E88EF}" sibTransId="{28E72EE2-67CD-4F52-940E-981368311CD3}"/>
    <dgm:cxn modelId="{AFA46E13-7C78-4E5A-8329-A8217BC279D5}" srcId="{F28A7BD4-A664-4831-9DE8-59BCAFC1B609}" destId="{58556186-6D35-42EB-9337-9CD9CC8D4E52}" srcOrd="0" destOrd="0" parTransId="{EAFEE584-7EB8-4885-B28A-0719F67AFD55}" sibTransId="{0356915A-2784-45F5-8A99-8E53A2420491}"/>
    <dgm:cxn modelId="{8FA01A4E-901B-43EF-A445-E91959B4E5EA}" type="presOf" srcId="{E5F3989B-2F19-46AA-B9E0-F8EF61253382}" destId="{B34F1979-EC7D-47DF-95B1-C841F072A6FC}" srcOrd="0" destOrd="3" presId="urn:microsoft.com/office/officeart/2009/layout/CircleArrowProcess"/>
    <dgm:cxn modelId="{6389275C-E6D1-4860-96C8-021A7FD1810D}" type="presOf" srcId="{6563A8B9-B354-4AB6-AEB7-C31196EB1E1D}" destId="{272603B8-C636-4231-A28A-F42263C2DB6D}" srcOrd="0" destOrd="0" presId="urn:microsoft.com/office/officeart/2009/layout/CircleArrowProcess"/>
    <dgm:cxn modelId="{955BA19F-AA27-4C67-956C-9CCC92DAD17D}" type="presOf" srcId="{97946486-4E4D-4F95-94E7-0FE6CE0907C0}" destId="{B34F1979-EC7D-47DF-95B1-C841F072A6FC}" srcOrd="0" destOrd="0" presId="urn:microsoft.com/office/officeart/2009/layout/CircleArrowProcess"/>
    <dgm:cxn modelId="{1FA420C3-9641-4874-8B1B-FCDD0A172CEB}" srcId="{6563A8B9-B354-4AB6-AEB7-C31196EB1E1D}" destId="{B9E2737C-BFD8-4227-BA1B-93B9ED7AB833}" srcOrd="1" destOrd="0" parTransId="{3141B527-60D5-46C8-B88A-893290FFE961}" sibTransId="{461E2423-8B98-4575-9D53-63B31BDC51A1}"/>
    <dgm:cxn modelId="{D18D7BFE-5921-46AA-8246-92BAB0D1E9E0}" type="presParOf" srcId="{272603B8-C636-4231-A28A-F42263C2DB6D}" destId="{66631A25-CAD4-4C6B-B2DC-ED8AEE8344C1}" srcOrd="0" destOrd="0" presId="urn:microsoft.com/office/officeart/2009/layout/CircleArrowProcess"/>
    <dgm:cxn modelId="{57F6D2AF-AEA1-4121-AC96-F8BAF3AE800F}" type="presParOf" srcId="{66631A25-CAD4-4C6B-B2DC-ED8AEE8344C1}" destId="{034B3A9A-1D28-4D63-90AC-13034B05F102}" srcOrd="0" destOrd="0" presId="urn:microsoft.com/office/officeart/2009/layout/CircleArrowProcess"/>
    <dgm:cxn modelId="{BC866CEC-02B0-4B67-B144-B422C81B2F31}" type="presParOf" srcId="{272603B8-C636-4231-A28A-F42263C2DB6D}" destId="{D96414F8-7A30-4163-85AA-7935E7B369B5}" srcOrd="1" destOrd="0" presId="urn:microsoft.com/office/officeart/2009/layout/CircleArrowProcess"/>
    <dgm:cxn modelId="{D666FC97-F3D3-4DA6-B6BD-53E1A120E240}" type="presParOf" srcId="{272603B8-C636-4231-A28A-F42263C2DB6D}" destId="{2676A606-43A2-45F5-B1A4-D2891D5DFA18}" srcOrd="2" destOrd="0" presId="urn:microsoft.com/office/officeart/2009/layout/CircleArrowProcess"/>
    <dgm:cxn modelId="{2957D438-53C1-4CD0-8FBA-D6A4CB9EE471}" type="presParOf" srcId="{272603B8-C636-4231-A28A-F42263C2DB6D}" destId="{56210B22-B44E-4FA3-94AC-448C4B63003C}" srcOrd="3" destOrd="0" presId="urn:microsoft.com/office/officeart/2009/layout/CircleArrowProcess"/>
    <dgm:cxn modelId="{A2C23387-723C-4D79-805B-85B558FFB4C5}" type="presParOf" srcId="{56210B22-B44E-4FA3-94AC-448C4B63003C}" destId="{06D3BA6D-D343-45E5-B74B-6BBEECBDC9BD}" srcOrd="0" destOrd="0" presId="urn:microsoft.com/office/officeart/2009/layout/CircleArrowProcess"/>
    <dgm:cxn modelId="{8F0DAF89-09B1-45B2-A706-721B4926C2CD}" type="presParOf" srcId="{272603B8-C636-4231-A28A-F42263C2DB6D}" destId="{B34F1979-EC7D-47DF-95B1-C841F072A6FC}" srcOrd="4" destOrd="0" presId="urn:microsoft.com/office/officeart/2009/layout/CircleArrowProcess"/>
    <dgm:cxn modelId="{A10DBC1A-AD64-4706-9829-FF23928826A4}" type="presParOf" srcId="{272603B8-C636-4231-A28A-F42263C2DB6D}" destId="{26F34137-7181-4B55-8BFE-C148F2C9D69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B3A9A-1D28-4D63-90AC-13034B05F102}">
      <dsp:nvSpPr>
        <dsp:cNvPr id="0" name=""/>
        <dsp:cNvSpPr/>
      </dsp:nvSpPr>
      <dsp:spPr>
        <a:xfrm>
          <a:off x="1483587" y="0"/>
          <a:ext cx="3402651" cy="340274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6414F8-7A30-4163-85AA-7935E7B369B5}">
      <dsp:nvSpPr>
        <dsp:cNvPr id="0" name=""/>
        <dsp:cNvSpPr/>
      </dsp:nvSpPr>
      <dsp:spPr>
        <a:xfrm>
          <a:off x="4695047" y="727085"/>
          <a:ext cx="3094521" cy="1352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600" b="1" kern="1200" dirty="0" smtClean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Vizite de documentare</a:t>
          </a:r>
          <a:endParaRPr lang="ru-RU" sz="1600" b="1" kern="1200" dirty="0">
            <a:solidFill>
              <a:schemeClr val="accent2">
                <a:lumMod val="75000"/>
              </a:schemeClr>
            </a:solidFill>
            <a:effectLst/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600" b="1" kern="1200" dirty="0" smtClean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Mobilitatea academică</a:t>
          </a:r>
          <a:endParaRPr lang="ru-RU" sz="1600" b="1" kern="1200" dirty="0">
            <a:solidFill>
              <a:schemeClr val="accent2">
                <a:lumMod val="75000"/>
              </a:schemeClr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695047" y="727085"/>
        <a:ext cx="3094521" cy="1352931"/>
      </dsp:txXfrm>
    </dsp:sp>
    <dsp:sp modelId="{2676A606-43A2-45F5-B1A4-D2891D5DFA18}">
      <dsp:nvSpPr>
        <dsp:cNvPr id="0" name=""/>
        <dsp:cNvSpPr/>
      </dsp:nvSpPr>
      <dsp:spPr>
        <a:xfrm>
          <a:off x="2235093" y="1231933"/>
          <a:ext cx="1898411" cy="949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Universități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partenere UE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5093" y="1231933"/>
        <a:ext cx="1898411" cy="949093"/>
      </dsp:txXfrm>
    </dsp:sp>
    <dsp:sp modelId="{06D3BA6D-D343-45E5-B74B-6BBEECBDC9BD}">
      <dsp:nvSpPr>
        <dsp:cNvPr id="0" name=""/>
        <dsp:cNvSpPr/>
      </dsp:nvSpPr>
      <dsp:spPr>
        <a:xfrm>
          <a:off x="781199" y="2181026"/>
          <a:ext cx="2923136" cy="2924373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4F1979-EC7D-47DF-95B1-C841F072A6FC}">
      <dsp:nvSpPr>
        <dsp:cNvPr id="0" name=""/>
        <dsp:cNvSpPr/>
      </dsp:nvSpPr>
      <dsp:spPr>
        <a:xfrm>
          <a:off x="3780704" y="2997046"/>
          <a:ext cx="3973518" cy="210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800" b="1" kern="1200" dirty="0" smtClean="0"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Programe de instruire organizate in cadrul proiectului </a:t>
          </a:r>
          <a:endParaRPr lang="ro-RO" sz="1800" b="1" kern="1200" dirty="0">
            <a:solidFill>
              <a:schemeClr val="accent3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800" b="1" kern="1200" dirty="0" smtClean="0"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Instruiri la ASEM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600" b="1" i="1" u="sng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vizitele partenerilor UAA, U</a:t>
          </a:r>
          <a:r>
            <a:rPr lang="en-US" sz="1600" b="1" i="1" u="sng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o</a:t>
          </a:r>
          <a:r>
            <a:rPr lang="ro-RO" sz="1600" b="1" i="1" u="sng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600" b="1" i="1" u="sng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organizate de DSDCMC</a:t>
          </a:r>
        </a:p>
      </dsp:txBody>
      <dsp:txXfrm>
        <a:off x="3780704" y="2997046"/>
        <a:ext cx="3973518" cy="2108353"/>
      </dsp:txXfrm>
    </dsp:sp>
    <dsp:sp modelId="{26F34137-7181-4B55-8BFE-C148F2C9D69C}">
      <dsp:nvSpPr>
        <dsp:cNvPr id="0" name=""/>
        <dsp:cNvSpPr/>
      </dsp:nvSpPr>
      <dsp:spPr>
        <a:xfrm>
          <a:off x="1285887" y="3190875"/>
          <a:ext cx="1898411" cy="949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Instruiri in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Republica Moldova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85887" y="3190875"/>
        <a:ext cx="1898411" cy="949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52AE0-2729-49F6-A74A-7D04F4492FF6}" type="datetimeFigureOut">
              <a:rPr lang="ro-RO" smtClean="0"/>
              <a:t>25.08.2017</a:t>
            </a:fld>
            <a:endParaRPr lang="ro-RO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F8829-B007-4C9F-82BE-2110CF28DF6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76463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F8829-B007-4C9F-82BE-2110CF28DF63}" type="slidenum">
              <a:rPr lang="ro-RO" smtClean="0"/>
              <a:t>1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855825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F8829-B007-4C9F-82BE-2110CF28DF63}" type="slidenum">
              <a:rPr lang="ro-RO" smtClean="0"/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86319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F8829-B007-4C9F-82BE-2110CF28DF63}" type="slidenum">
              <a:rPr lang="ro-RO" smtClean="0"/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66291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F8829-B007-4C9F-82BE-2110CF28DF63}" type="slidenum">
              <a:rPr lang="ro-RO" smtClean="0"/>
              <a:t>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78061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F8829-B007-4C9F-82BE-2110CF28DF63}" type="slidenum">
              <a:rPr lang="ro-RO" smtClean="0"/>
              <a:t>10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715067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F8829-B007-4C9F-82BE-2110CF28DF63}" type="slidenum">
              <a:rPr lang="ro-RO" smtClean="0"/>
              <a:t>19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431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F099-66B8-4D21-A597-D60570502E37}" type="datetimeFigureOut">
              <a:rPr lang="ro-RO" smtClean="0"/>
              <a:t>25.08.2017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1961-2D92-4FC7-A564-141E583F37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8705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F099-66B8-4D21-A597-D60570502E37}" type="datetimeFigureOut">
              <a:rPr lang="ro-RO" smtClean="0"/>
              <a:t>25.08.2017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1961-2D92-4FC7-A564-141E583F37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7615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F099-66B8-4D21-A597-D60570502E37}" type="datetimeFigureOut">
              <a:rPr lang="ro-RO" smtClean="0"/>
              <a:t>25.08.2017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1961-2D92-4FC7-A564-141E583F37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2781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F099-66B8-4D21-A597-D60570502E37}" type="datetimeFigureOut">
              <a:rPr lang="ro-RO" smtClean="0"/>
              <a:t>25.08.2017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1961-2D92-4FC7-A564-141E583F37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0753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F099-66B8-4D21-A597-D60570502E37}" type="datetimeFigureOut">
              <a:rPr lang="ro-RO" smtClean="0"/>
              <a:t>25.08.2017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1961-2D92-4FC7-A564-141E583F37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4755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F099-66B8-4D21-A597-D60570502E37}" type="datetimeFigureOut">
              <a:rPr lang="ro-RO" smtClean="0"/>
              <a:t>25.08.2017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1961-2D92-4FC7-A564-141E583F37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27956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F099-66B8-4D21-A597-D60570502E37}" type="datetimeFigureOut">
              <a:rPr lang="ro-RO" smtClean="0"/>
              <a:t>25.08.2017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1961-2D92-4FC7-A564-141E583F37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9796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F099-66B8-4D21-A597-D60570502E37}" type="datetimeFigureOut">
              <a:rPr lang="ro-RO" smtClean="0"/>
              <a:t>25.08.2017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1961-2D92-4FC7-A564-141E583F37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8459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F099-66B8-4D21-A597-D60570502E37}" type="datetimeFigureOut">
              <a:rPr lang="ro-RO" smtClean="0"/>
              <a:t>25.08.2017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1961-2D92-4FC7-A564-141E583F37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24625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F099-66B8-4D21-A597-D60570502E37}" type="datetimeFigureOut">
              <a:rPr lang="ro-RO" smtClean="0"/>
              <a:t>25.08.2017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1961-2D92-4FC7-A564-141E583F37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0071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F099-66B8-4D21-A597-D60570502E37}" type="datetimeFigureOut">
              <a:rPr lang="ro-RO" smtClean="0"/>
              <a:t>25.08.2017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1961-2D92-4FC7-A564-141E583F37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5962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2F099-66B8-4D21-A597-D60570502E37}" type="datetimeFigureOut">
              <a:rPr lang="ro-RO" smtClean="0"/>
              <a:t>25.08.2017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11961-2D92-4FC7-A564-141E583F379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1468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gi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97" descr="Описание: FBA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5112" y="0"/>
            <a:ext cx="4396487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mbc.md/pictures/partners/item22_v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" y="403715"/>
            <a:ext cx="3124200" cy="90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2323" y="1447800"/>
            <a:ext cx="3604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Universitate angajată în VIITOR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Imagini pentru pblm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679335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5795703"/>
            <a:ext cx="7502237" cy="45719"/>
          </a:xfrm>
          <a:prstGeom prst="rect">
            <a:avLst/>
          </a:prstGeom>
          <a:solidFill>
            <a:srgbClr val="0000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33742"/>
            <a:ext cx="9144000" cy="1304858"/>
          </a:xfrm>
          <a:solidFill>
            <a:schemeClr val="accent2"/>
          </a:solidFill>
          <a:ln>
            <a:solidFill>
              <a:srgbClr val="000099"/>
            </a:solidFill>
          </a:ln>
        </p:spPr>
        <p:txBody>
          <a:bodyPr>
            <a:noAutofit/>
          </a:bodyPr>
          <a:lstStyle/>
          <a:p>
            <a:pPr marL="714375" algn="l">
              <a:tabLst>
                <a:tab pos="631825" algn="l"/>
                <a:tab pos="714375" algn="l"/>
              </a:tabLst>
            </a:pPr>
            <a:r>
              <a:rPr lang="vi-V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Introducerea </a:t>
            </a:r>
            <a:r>
              <a:rPr lang="vi-V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învățării bazate pe probleme în Moldova: </a:t>
            </a:r>
            <a:r>
              <a:rPr lang="ro-RO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o-RO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vi-V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Spre </a:t>
            </a:r>
            <a:r>
              <a:rPr lang="vi-V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consolidarea competitivității și </a:t>
            </a:r>
            <a:r>
              <a:rPr lang="ro-RO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o-RO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vi-V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șanselor </a:t>
            </a:r>
            <a:r>
              <a:rPr lang="vi-V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angajare ale </a:t>
            </a:r>
            <a:r>
              <a:rPr lang="vi-V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studenților</a:t>
            </a:r>
            <a:endParaRPr lang="ro-RO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3635" y="5870171"/>
            <a:ext cx="6167802" cy="990600"/>
          </a:xfrm>
        </p:spPr>
        <p:txBody>
          <a:bodyPr>
            <a:noAutofit/>
          </a:bodyPr>
          <a:lstStyle/>
          <a:p>
            <a:pPr algn="r"/>
            <a:r>
              <a:rPr lang="ro-RO" sz="28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Vizita de monitorizare  29  mai 2017</a:t>
            </a:r>
            <a:endParaRPr lang="ro-RO" sz="2800" b="1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99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8660" y="775741"/>
            <a:ext cx="591035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o-RO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Reproiectarea programului de studii  Business și Administrare (eng-rom)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979886"/>
              </p:ext>
            </p:extLst>
          </p:nvPr>
        </p:nvGraphicFramePr>
        <p:xfrm>
          <a:off x="381000" y="2743200"/>
          <a:ext cx="8534399" cy="3235452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295400"/>
                <a:gridCol w="1371600"/>
                <a:gridCol w="685800"/>
                <a:gridCol w="609600"/>
                <a:gridCol w="533400"/>
                <a:gridCol w="609600"/>
                <a:gridCol w="914400"/>
                <a:gridCol w="609600"/>
                <a:gridCol w="609600"/>
                <a:gridCol w="609600"/>
                <a:gridCol w="685799"/>
              </a:tblGrid>
              <a:tr h="237206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4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o-RO" sz="18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Planul de învățământ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24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332" marR="62332" marT="0" marB="0" anchor="ctr">
                    <a:lnL w="2857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2" marR="62332" marT="0" marB="0"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4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Discipline </a:t>
                      </a:r>
                      <a:endParaRPr lang="ru-RU" sz="24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717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4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Practica</a:t>
                      </a:r>
                      <a:endParaRPr lang="ru-RU" sz="24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717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717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1" kern="1200" noProof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Proiect</a:t>
                      </a:r>
                      <a:endParaRPr lang="ru-RU" sz="20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332" marR="62332" marT="0" marB="0" vert="vert27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717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Teza </a:t>
                      </a:r>
                      <a:r>
                        <a:rPr lang="ro-RO" sz="20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licența</a:t>
                      </a:r>
                      <a:endParaRPr lang="ru-RU" sz="20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332" marR="62332" marT="0" marB="0" vert="vert27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 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332" marR="62332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</a:tr>
              <a:tr h="113233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Funda-mentale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332" marR="62332" marT="0" marB="0" vert="vert27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Generale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332" marR="62332" marT="0" marB="0" vert="vert27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Umaniste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332" marR="62332" marT="0" marB="0" vert="vert27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Specialit.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332" marR="62332" marT="0" marB="0" vert="vert27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prod.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332" marR="62332" marT="0" marB="0" vert="vert27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1755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licența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717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332" marR="62332" marT="0" marB="0" vert="vert27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717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332" marR="62332" marT="0" marB="0" vert="vert27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549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4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existent</a:t>
                      </a:r>
                      <a:endParaRPr lang="ru-RU" sz="24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332" marR="62332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b="1" i="1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Discipline</a:t>
                      </a:r>
                      <a:endParaRPr lang="ru-RU" sz="1600" b="1" i="1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400" b="1" i="1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2400" b="1" i="1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400" b="1" i="1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400" b="1" i="1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400" b="1" i="1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b="1" i="1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400" b="1" i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</a:t>
                      </a:r>
                      <a:endParaRPr lang="ru-RU" sz="2400" b="1" i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400" b="1" i="1" kern="12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2400" b="1" i="1" kern="12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400" b="1" i="1" kern="12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2400" b="1" i="1" kern="12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2400" b="1" i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400" b="1" i="1" kern="12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2400" b="1" i="1" kern="12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400" b="1" i="1" kern="12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</a:t>
                      </a:r>
                      <a:endParaRPr lang="ru-RU" sz="2400" b="1" i="1" kern="12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ECTS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4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ru-RU" sz="24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4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24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4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24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4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  <a:endParaRPr lang="ru-RU" sz="24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400" kern="12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lang="ru-RU" sz="2400" kern="12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400" kern="12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lang="ru-RU" sz="2400" kern="12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400" kern="12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ru-RU" sz="2400" kern="12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400" b="1" kern="1200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180</a:t>
                      </a:r>
                      <a:endParaRPr lang="ru-RU" sz="2400" b="1" kern="12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3720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400" b="1" noProof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in baza PBL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332" marR="62332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b="1" i="1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Discipline</a:t>
                      </a:r>
                      <a:endParaRPr lang="ru-RU" sz="1600" b="1" i="1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400" b="1" i="1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2400" b="1" i="1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400" b="1" i="1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b="1" i="1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400" b="1" i="1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b="1" i="1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o-RO" sz="2400" b="1" i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400" b="1" i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400" b="1" i="1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2400" b="1" i="1" kern="1200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400" b="1" i="1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2400" b="1" i="1" kern="1200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lang="ru-RU" sz="2400" b="1" i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400" b="1" i="1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2400" b="1" i="1" kern="1200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kern="1200" dirty="0" smtClean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lang="ro-RO" sz="2400" b="1" i="1" kern="1200" dirty="0" smtClean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ru-RU" sz="2400" b="1" i="1" kern="1200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ECTS</a:t>
                      </a:r>
                      <a:endParaRPr lang="ru-RU" sz="1600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400" dirty="0" smtClean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ru-RU" sz="2400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400" dirty="0" smtClean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2400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400" dirty="0" smtClean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2400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400" dirty="0" smtClean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  <a:endParaRPr lang="ru-RU" sz="2400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400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lang="ru-RU" sz="2400" kern="1200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400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lang="ru-RU" sz="2400" kern="1200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kern="1200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400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ru-RU" sz="2400" kern="1200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400" b="1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180</a:t>
                      </a:r>
                      <a:endParaRPr lang="ru-RU" sz="2400" b="1" kern="1200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332" marR="62332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 descr="http://mbc.md/pictures/partners/item22_v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53256"/>
            <a:ext cx="26240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5000" y="6073515"/>
            <a:ext cx="697715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o-RO" sz="16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Aprobat ședința Senatului ASEM, proces verbal nr. 10  din 4 mai 2017</a:t>
            </a:r>
          </a:p>
        </p:txBody>
      </p:sp>
    </p:spTree>
    <p:extLst>
      <p:ext uri="{BB962C8B-B14F-4D97-AF65-F5344CB8AC3E}">
        <p14:creationId xmlns:p14="http://schemas.microsoft.com/office/powerpoint/2010/main" val="7960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730675"/>
              </p:ext>
            </p:extLst>
          </p:nvPr>
        </p:nvGraphicFramePr>
        <p:xfrm>
          <a:off x="457200" y="381000"/>
          <a:ext cx="822960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04800"/>
                <a:gridCol w="457200"/>
                <a:gridCol w="3200400"/>
                <a:gridCol w="533400"/>
              </a:tblGrid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Anul I, sem. ½  REPROIECTAT 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Anul I 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Microeconomie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Microeconomie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Matematică economică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Matematică economică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Informatică economică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Informatică economică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Istoria gândirii economice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Istoria gândirii economice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Fundamentele managementului organizației  /Proiect</a:t>
                      </a:r>
                      <a:endParaRPr lang="ru-RU" sz="1400" b="1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b="1" kern="1200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Arta comunicării şi etica profesională 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Limba străină de afaceri I (</a:t>
                      </a:r>
                      <a:r>
                        <a:rPr lang="ro-RO" sz="1400" dirty="0" err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eng</a:t>
                      </a:r>
                      <a:r>
                        <a:rPr lang="ro-RO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.)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Limba străină de afaceri </a:t>
                      </a:r>
                      <a:r>
                        <a:rPr lang="ro-RO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Educaţie fizică I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Educaţie fizică I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Macroeconomie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Macroeconomie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Arta comunicării şi etica profesională /Proiect</a:t>
                      </a:r>
                      <a:endParaRPr lang="ru-RU" sz="1400" b="1" kern="1200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b="1" kern="1200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o-RO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Fundamentele</a:t>
                      </a:r>
                      <a:r>
                        <a:rPr lang="ro-RO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managementului </a:t>
                      </a:r>
                      <a:r>
                        <a:rPr lang="ro-RO" sz="1400" kern="1200" baseline="0" noProof="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org</a:t>
                      </a:r>
                      <a:r>
                        <a:rPr lang="ro-RO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ro-RO" sz="1400" kern="1200" noProof="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Economia unităţilor economice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Economia unităţilor economice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Statistică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Statistică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Economie mondială şi integrare europeană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Economie mondială şi integrare europeană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Limba străină de afaceri II (</a:t>
                      </a:r>
                      <a:r>
                        <a:rPr lang="ro-RO" sz="1400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eng</a:t>
                      </a: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.)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Limba străină de afaceri II </a:t>
                      </a: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Educaţie fizică II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Educaţie fizică II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</a:t>
                      </a:r>
                      <a:endParaRPr lang="ru-RU" sz="1600" b="1" kern="1200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  <a:endParaRPr lang="ru-RU" sz="1600" b="1" kern="1200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</a:t>
                      </a:r>
                      <a:endParaRPr lang="ru-RU" sz="1400" b="1" kern="12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  <a:endParaRPr lang="ru-RU" sz="1400" b="1" kern="12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7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676423"/>
              </p:ext>
            </p:extLst>
          </p:nvPr>
        </p:nvGraphicFramePr>
        <p:xfrm>
          <a:off x="304800" y="381000"/>
          <a:ext cx="8458200" cy="617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04800"/>
                <a:gridCol w="228600"/>
                <a:gridCol w="3429000"/>
                <a:gridCol w="533400"/>
              </a:tblGrid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Anul II, sem.</a:t>
                      </a:r>
                      <a:r>
                        <a:rPr lang="ro-RO" sz="1400" baseline="0" dirty="0" smtClean="0">
                          <a:latin typeface="Arial" pitchFamily="34" charset="0"/>
                          <a:cs typeface="Arial" pitchFamily="34" charset="0"/>
                        </a:rPr>
                        <a:t> ¾ REPROIECTAT 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Anul II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Econometrie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Econometrie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Antreprenoriat și cultura afacerilor /Proiect</a:t>
                      </a:r>
                      <a:endParaRPr lang="ru-RU" sz="1400" b="1" kern="1200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 smtClean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400" b="1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Antreprenoriat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Marketing general și business </a:t>
                      </a:r>
                      <a:r>
                        <a:rPr lang="ro-RO" sz="1400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</a:t>
                      </a: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o-RO" sz="1400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business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Cultura afacerilor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</a:tr>
              <a:tr h="4216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Bazele contabilității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Marketing general și business </a:t>
                      </a:r>
                      <a:r>
                        <a:rPr lang="ro-RO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</a:t>
                      </a: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o-RO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business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Merceologie și expertiza mărfurilor de larg consum	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Merceologie și expertiza mărfurilor de larg consum	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</a:tr>
              <a:tr h="3302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 disciplină opţională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Bazele contabilității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 disciplină opţională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Managementul Operațiunilor /Proiect </a:t>
                      </a:r>
                      <a:endParaRPr lang="ru-RU" sz="1400" b="1" kern="1200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kern="1200" dirty="0" smtClean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1400" b="1" kern="1200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kern="12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Managementul Operațiunilor /Proiect </a:t>
                      </a:r>
                      <a:endParaRPr lang="ru-RU" sz="1400" b="1" kern="12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kern="12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400" b="1" kern="12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Dreptul Afacerilor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Dreptul Afacerilor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Contabilitatea întreprinderii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Contabilitatea întreprinderii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Finanțele întreprinderii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Finanțele întreprinderii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Practica în producție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Practica în producție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 disciplină opţională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Analiza financiar - economică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 disciplină opţională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</a:t>
                      </a:r>
                      <a:endParaRPr lang="ru-RU" sz="1600" b="1" kern="1200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  <a:endParaRPr lang="ru-RU" sz="1600" b="1" kern="1200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</a:t>
                      </a:r>
                      <a:endParaRPr lang="ru-RU" sz="1600" b="1" kern="12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  <a:endParaRPr lang="ru-RU" sz="1600" b="1" kern="12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54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886737"/>
              </p:ext>
            </p:extLst>
          </p:nvPr>
        </p:nvGraphicFramePr>
        <p:xfrm>
          <a:off x="381000" y="685800"/>
          <a:ext cx="84582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04800"/>
                <a:gridCol w="228600"/>
                <a:gridCol w="3429000"/>
                <a:gridCol w="533400"/>
              </a:tblGrid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Anul III, sem.</a:t>
                      </a:r>
                      <a:r>
                        <a:rPr lang="ro-RO" sz="1400" baseline="0" dirty="0" smtClean="0">
                          <a:latin typeface="Arial" pitchFamily="34" charset="0"/>
                          <a:cs typeface="Arial" pitchFamily="34" charset="0"/>
                        </a:rPr>
                        <a:t> 5/6  REPROIECAT 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Anul III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Gestiunea firmei /Proiect</a:t>
                      </a:r>
                      <a:endParaRPr lang="ru-RU" sz="1400" b="1" kern="1200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ru-RU" sz="1400" b="1" kern="1200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Sisteme</a:t>
                      </a:r>
                      <a:r>
                        <a:rPr lang="ro-RO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de planificare în afaceri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Managementul resurselor umane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Managementul riscurilor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Cercetări de marketing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Managementul</a:t>
                      </a:r>
                      <a:r>
                        <a:rPr lang="ro-RO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calității 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</a:tr>
              <a:tr h="4216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DI</a:t>
                      </a:r>
                      <a:r>
                        <a:rPr lang="vi-VN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sciplină opţională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Managementul resurselor umane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</a:t>
                      </a:r>
                      <a:r>
                        <a:rPr lang="vi-VN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isciplină opţională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Cercetări de marketing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</a:tr>
              <a:tr h="3302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</a:t>
                      </a: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vi-VN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sciplină opţională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</a:t>
                      </a:r>
                      <a:r>
                        <a:rPr lang="vi-VN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isciplină opţională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Management corporativ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Management corporativ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 disciplină opţională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 disciplină opţională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Practica de licență 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Practica de licență 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kern="1200" dirty="0" smtClean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Elaborarea și susținerea tezei de licență</a:t>
                      </a:r>
                      <a:endParaRPr lang="ru-RU" sz="1400" b="1" kern="1200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b="1" kern="1200" dirty="0" smtClean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1400" b="1" kern="1200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kern="12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Elaborarea și susținerea tezei de licență</a:t>
                      </a:r>
                      <a:endParaRPr lang="ru-RU" sz="1400" b="1" kern="12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kern="12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1400" b="1" kern="12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</a:t>
                      </a:r>
                      <a:endParaRPr lang="ru-RU" sz="1600" b="1" kern="1200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  <a:endParaRPr lang="ru-RU" sz="1600" b="1" kern="1200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</a:t>
                      </a:r>
                      <a:endParaRPr lang="ru-RU" sz="1600" b="1" kern="12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  <a:endParaRPr lang="ru-RU" sz="1600" b="1" kern="12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95" marR="17780" marT="0" marB="0" anchor="ctr"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56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ro-RO" sz="31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Consultare / coordonarea programului </a:t>
            </a:r>
            <a:endParaRPr lang="ro-RO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MO" dirty="0" smtClean="0"/>
              <a:t>Floare Carpet SA</a:t>
            </a:r>
          </a:p>
          <a:p>
            <a:r>
              <a:rPr lang="ro-MO" dirty="0" smtClean="0"/>
              <a:t>ODIMM</a:t>
            </a:r>
            <a:endParaRPr lang="ro-MO" dirty="0"/>
          </a:p>
          <a:p>
            <a:r>
              <a:rPr lang="ro-MO" dirty="0"/>
              <a:t>Bucuria SA</a:t>
            </a:r>
          </a:p>
          <a:p>
            <a:r>
              <a:rPr lang="ro-MO" dirty="0"/>
              <a:t>Grupul DAAC HERMES</a:t>
            </a:r>
          </a:p>
          <a:p>
            <a:endParaRPr lang="ru-RU" dirty="0"/>
          </a:p>
        </p:txBody>
      </p:sp>
      <p:sp>
        <p:nvSpPr>
          <p:cNvPr id="4" name="Oval 3"/>
          <p:cNvSpPr/>
          <p:nvPr/>
        </p:nvSpPr>
        <p:spPr>
          <a:xfrm flipV="1">
            <a:off x="533400" y="1207619"/>
            <a:ext cx="8077200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925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55" y="152400"/>
            <a:ext cx="7587677" cy="914400"/>
          </a:xfrm>
        </p:spPr>
        <p:txBody>
          <a:bodyPr/>
          <a:lstStyle/>
          <a:p>
            <a:r>
              <a:rPr lang="ro-RO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Vizibilitatea proiectului PBLMD</a:t>
            </a:r>
            <a:endParaRPr lang="ro-RO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376989" cy="298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54" y="4052888"/>
            <a:ext cx="6537960" cy="268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rc 2"/>
          <p:cNvSpPr/>
          <p:nvPr/>
        </p:nvSpPr>
        <p:spPr>
          <a:xfrm>
            <a:off x="6019800" y="6172200"/>
            <a:ext cx="1656874" cy="457200"/>
          </a:xfrm>
          <a:prstGeom prst="arc">
            <a:avLst>
              <a:gd name="adj1" fmla="val 30433"/>
              <a:gd name="adj2" fmla="val 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56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232" y="152400"/>
            <a:ext cx="7587677" cy="914400"/>
          </a:xfrm>
        </p:spPr>
        <p:txBody>
          <a:bodyPr/>
          <a:lstStyle/>
          <a:p>
            <a:r>
              <a:rPr lang="ro-RO" b="1" dirty="0" smtClean="0">
                <a:solidFill>
                  <a:srgbClr val="000099"/>
                </a:solidFill>
              </a:rPr>
              <a:t>Vizibilitatea proiectului PBLMD</a:t>
            </a:r>
            <a:endParaRPr lang="ro-RO" b="1" dirty="0">
              <a:solidFill>
                <a:srgbClr val="000099"/>
              </a:solidFill>
            </a:endParaRPr>
          </a:p>
        </p:txBody>
      </p:sp>
      <p:pic>
        <p:nvPicPr>
          <p:cNvPr id="5" name="Picture 2" descr="Imagini pentru pblm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96" y="830814"/>
            <a:ext cx="4962586" cy="136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8081379" cy="432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8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" y="140946"/>
            <a:ext cx="8686800" cy="365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4037193" cy="349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793" y="3959388"/>
            <a:ext cx="477941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2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3980">
            <a:off x="200686" y="327274"/>
            <a:ext cx="4405232" cy="306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7916">
            <a:off x="3813749" y="291860"/>
            <a:ext cx="3605386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8453">
            <a:off x="5554817" y="1947011"/>
            <a:ext cx="3170361" cy="464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Fotografia postat&amp;abreve; de PBLMD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1575">
            <a:off x="1776090" y="2178561"/>
            <a:ext cx="3111849" cy="439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6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Desktop\FOTO\IMG_20170502_1342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33" y="17621"/>
            <a:ext cx="4605867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838" y="3711699"/>
            <a:ext cx="3362162" cy="3085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677920"/>
            <a:ext cx="4605867" cy="3070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utoShape 4" descr="Se afișeaz&amp;abreve; image-0-02-05-ccc38294adf8585f83bdf4a412e11ce9ed661b45953ade41c03eaa86d47b2d81-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Alex\AppData\Local\Temp\image-0-02-05-ccc38294adf8585f83bdf4a412e11ce9ed661b45953ade41c03eaa86d47b2d81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6" y="17621"/>
            <a:ext cx="4472178" cy="251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77920"/>
            <a:ext cx="2036680" cy="318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64" y="2537691"/>
            <a:ext cx="9077436" cy="1143000"/>
          </a:xfrm>
          <a:solidFill>
            <a:srgbClr val="000099"/>
          </a:solidFill>
        </p:spPr>
        <p:txBody>
          <a:bodyPr/>
          <a:lstStyle/>
          <a:p>
            <a:r>
              <a:rPr lang="ro-RO" b="1" dirty="0" smtClean="0">
                <a:solidFill>
                  <a:schemeClr val="bg1"/>
                </a:solidFill>
              </a:rPr>
              <a:t>ASEM </a:t>
            </a:r>
            <a:r>
              <a:rPr lang="ro-RO" b="1" dirty="0">
                <a:solidFill>
                  <a:schemeClr val="bg1"/>
                </a:solidFill>
              </a:rPr>
              <a:t>vine </a:t>
            </a:r>
            <a:r>
              <a:rPr lang="ro-RO" b="1" dirty="0" smtClean="0">
                <a:solidFill>
                  <a:schemeClr val="bg1"/>
                </a:solidFill>
              </a:rPr>
              <a:t>în liceul tău!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o-RO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Activități realizate 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525963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ro-RO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o-RO" sz="1600" b="1" dirty="0" smtClean="0">
                <a:latin typeface="Arial" pitchFamily="34" charset="0"/>
                <a:cs typeface="Arial" pitchFamily="34" charset="0"/>
              </a:rPr>
              <a:t>Participarea  la programe de instruire privind  metodologia si metodele PBL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ro-RO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o-RO" sz="1600" b="1" dirty="0" smtClean="0">
                <a:latin typeface="Arial" pitchFamily="34" charset="0"/>
                <a:cs typeface="Arial" pitchFamily="34" charset="0"/>
              </a:rPr>
              <a:t>Analiza programelor de studii oferite de universitățile europene partenere, în special în domeniul Business și Administrare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ro-RO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o-RO" sz="1600" b="1" dirty="0" smtClean="0">
                <a:latin typeface="Arial" pitchFamily="34" charset="0"/>
                <a:cs typeface="Arial" pitchFamily="34" charset="0"/>
              </a:rPr>
              <a:t>Reproiectarea programului de studii Business și Administrare (eng-rom) </a:t>
            </a:r>
            <a:r>
              <a:rPr lang="ro-RO" sz="1600" dirty="0" smtClean="0">
                <a:latin typeface="Arial" pitchFamily="34" charset="0"/>
                <a:cs typeface="Arial" pitchFamily="34" charset="0"/>
              </a:rPr>
              <a:t>ținând cont de necesitățile pieței forței de  muncă și tendințele pe plan național și internațional în domeniul formării profesionale;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ro-RO" sz="1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o-RO" sz="1600" b="1" dirty="0" smtClean="0">
                <a:latin typeface="Arial" pitchFamily="34" charset="0"/>
                <a:cs typeface="Arial" pitchFamily="34" charset="0"/>
              </a:rPr>
              <a:t>Consultare cu persoanele și instituţiile cointeresate </a:t>
            </a:r>
            <a:r>
              <a:rPr lang="ro-RO" sz="1600" dirty="0" smtClean="0">
                <a:latin typeface="Arial" pitchFamily="34" charset="0"/>
                <a:cs typeface="Arial" pitchFamily="34" charset="0"/>
              </a:rPr>
              <a:t>(angajatorii, absolvenţii, tinerii specialiști etc.);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ro-RO" sz="1600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ro-RO" sz="1600" dirty="0" smtClean="0">
                <a:latin typeface="Arial" pitchFamily="34" charset="0"/>
                <a:cs typeface="Arial" pitchFamily="34" charset="0"/>
              </a:rPr>
              <a:t>Elaborarea unor </a:t>
            </a:r>
            <a:r>
              <a:rPr lang="ro-RO" sz="1600" b="1" dirty="0" smtClean="0">
                <a:latin typeface="Arial" pitchFamily="34" charset="0"/>
                <a:cs typeface="Arial" pitchFamily="34" charset="0"/>
              </a:rPr>
              <a:t>programe analitice;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endParaRPr lang="ro-RO" sz="16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ro-RO" sz="1600" b="1" dirty="0" smtClean="0">
                <a:latin typeface="Arial" pitchFamily="34" charset="0"/>
                <a:cs typeface="Arial" pitchFamily="34" charset="0"/>
              </a:rPr>
              <a:t>Aplicarea unor noi metode de predare/ învățare  centrate pe student;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endParaRPr lang="ro-RO" sz="16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ro-RO" sz="1600" b="1" dirty="0" smtClean="0">
                <a:latin typeface="Arial" pitchFamily="34" charset="0"/>
                <a:cs typeface="Arial" pitchFamily="34" charset="0"/>
              </a:rPr>
              <a:t>Promovarea și aplicarea  învăţării prin rezolvare de probleme</a:t>
            </a:r>
            <a:r>
              <a:rPr lang="ro-RO" sz="1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ro-RO" sz="1600" dirty="0" smtClean="0">
              <a:latin typeface="Arial" pitchFamily="34" charset="0"/>
              <a:cs typeface="Arial" pitchFamily="34" charset="0"/>
            </a:endParaRPr>
          </a:p>
          <a:p>
            <a:endParaRPr lang="ro-RO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mbc.md/pictures/partners/item22_v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304801"/>
            <a:ext cx="2819400" cy="81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1371600"/>
            <a:ext cx="8077200" cy="45719"/>
          </a:xfrm>
          <a:prstGeom prst="rect">
            <a:avLst/>
          </a:prstGeom>
          <a:solidFill>
            <a:srgbClr val="0000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8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</a:rPr>
              <a:t>ASEM vine </a:t>
            </a:r>
            <a:r>
              <a:rPr lang="ro-RO" b="1" dirty="0" smtClean="0">
                <a:solidFill>
                  <a:schemeClr val="bg1"/>
                </a:solidFill>
              </a:rPr>
              <a:t>în liceul tău!</a:t>
            </a:r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7975" y="1844295"/>
            <a:ext cx="3944937" cy="4800600"/>
          </a:xfrm>
        </p:spPr>
        <p:txBody>
          <a:bodyPr>
            <a:normAutofit fontScale="47500" lnSpcReduction="20000"/>
          </a:bodyPr>
          <a:lstStyle/>
          <a:p>
            <a:r>
              <a:rPr lang="vi-VN" sz="3400" dirty="0">
                <a:latin typeface="Arial" pitchFamily="34" charset="0"/>
                <a:cs typeface="Arial" pitchFamily="34" charset="0"/>
              </a:rPr>
              <a:t>Liceul “Mitropolit Nestor Vornicescu” - s. Lozova, 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Strășeni</a:t>
            </a:r>
            <a:endParaRPr lang="vi-VN" sz="3400" dirty="0">
              <a:latin typeface="Arial" pitchFamily="34" charset="0"/>
              <a:cs typeface="Arial" pitchFamily="34" charset="0"/>
            </a:endParaRPr>
          </a:p>
          <a:p>
            <a:r>
              <a:rPr lang="vi-VN" sz="3400" dirty="0">
                <a:latin typeface="Arial" pitchFamily="34" charset="0"/>
                <a:cs typeface="Arial" pitchFamily="34" charset="0"/>
              </a:rPr>
              <a:t>Liceul “M.Eminescu” - 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Strășeni</a:t>
            </a:r>
            <a:endParaRPr lang="vi-VN" sz="3400" dirty="0">
              <a:latin typeface="Arial" pitchFamily="34" charset="0"/>
              <a:cs typeface="Arial" pitchFamily="34" charset="0"/>
            </a:endParaRPr>
          </a:p>
          <a:p>
            <a:r>
              <a:rPr lang="vi-VN" sz="3400" dirty="0" smtClean="0">
                <a:latin typeface="Arial" pitchFamily="34" charset="0"/>
                <a:cs typeface="Arial" pitchFamily="34" charset="0"/>
              </a:rPr>
              <a:t>Liceu</a:t>
            </a:r>
            <a:r>
              <a:rPr lang="ro-RO" sz="34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400" dirty="0">
                <a:latin typeface="Arial" pitchFamily="34" charset="0"/>
                <a:cs typeface="Arial" pitchFamily="34" charset="0"/>
              </a:rPr>
              <a:t>"M.Sadoveanu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vi-VN" sz="3400" dirty="0">
                <a:latin typeface="Arial" pitchFamily="34" charset="0"/>
                <a:cs typeface="Arial" pitchFamily="34" charset="0"/>
              </a:rPr>
              <a:t> 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o-RO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Hîncești</a:t>
            </a:r>
            <a:endParaRPr lang="vi-VN" sz="3400" dirty="0">
              <a:latin typeface="Arial" pitchFamily="34" charset="0"/>
              <a:cs typeface="Arial" pitchFamily="34" charset="0"/>
            </a:endParaRPr>
          </a:p>
          <a:p>
            <a:r>
              <a:rPr lang="vi-VN" sz="3400" dirty="0">
                <a:latin typeface="Arial" pitchFamily="34" charset="0"/>
                <a:cs typeface="Arial" pitchFamily="34" charset="0"/>
              </a:rPr>
              <a:t>Liceul”M.Eminescu” - 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Hîncești</a:t>
            </a:r>
            <a:endParaRPr lang="vi-VN" sz="3400" dirty="0">
              <a:latin typeface="Arial" pitchFamily="34" charset="0"/>
              <a:cs typeface="Arial" pitchFamily="34" charset="0"/>
            </a:endParaRPr>
          </a:p>
          <a:p>
            <a:r>
              <a:rPr lang="vi-VN" sz="3400" dirty="0" smtClean="0">
                <a:latin typeface="Arial" pitchFamily="34" charset="0"/>
                <a:cs typeface="Arial" pitchFamily="34" charset="0"/>
              </a:rPr>
              <a:t>Liceul</a:t>
            </a:r>
            <a:r>
              <a:rPr lang="ro-RO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”Ion </a:t>
            </a:r>
            <a:r>
              <a:rPr lang="vi-VN" sz="3400" dirty="0">
                <a:latin typeface="Arial" pitchFamily="34" charset="0"/>
                <a:cs typeface="Arial" pitchFamily="34" charset="0"/>
              </a:rPr>
              <a:t>Creangă”- 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Ungheni</a:t>
            </a:r>
            <a:endParaRPr lang="vi-VN" sz="3400" dirty="0">
              <a:latin typeface="Arial" pitchFamily="34" charset="0"/>
              <a:cs typeface="Arial" pitchFamily="34" charset="0"/>
            </a:endParaRPr>
          </a:p>
          <a:p>
            <a:r>
              <a:rPr lang="vi-VN" sz="3400" dirty="0">
                <a:latin typeface="Arial" pitchFamily="34" charset="0"/>
                <a:cs typeface="Arial" pitchFamily="34" charset="0"/>
              </a:rPr>
              <a:t>Liceul</a:t>
            </a:r>
            <a:r>
              <a:rPr lang="ro-RO" sz="3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400" dirty="0">
                <a:latin typeface="Arial" pitchFamily="34" charset="0"/>
                <a:cs typeface="Arial" pitchFamily="34" charset="0"/>
              </a:rPr>
              <a:t>“V.Alecsandri”- 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Ungheni</a:t>
            </a:r>
            <a:endParaRPr lang="vi-VN" sz="3400" dirty="0">
              <a:latin typeface="Arial" pitchFamily="34" charset="0"/>
              <a:cs typeface="Arial" pitchFamily="34" charset="0"/>
            </a:endParaRPr>
          </a:p>
          <a:p>
            <a:r>
              <a:rPr lang="vi-VN" sz="3400" dirty="0" smtClean="0">
                <a:latin typeface="Arial" pitchFamily="34" charset="0"/>
                <a:cs typeface="Arial" pitchFamily="34" charset="0"/>
              </a:rPr>
              <a:t>Liceul</a:t>
            </a:r>
            <a:r>
              <a:rPr lang="ro-RO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400" dirty="0">
                <a:latin typeface="Arial" pitchFamily="34" charset="0"/>
                <a:cs typeface="Arial" pitchFamily="34" charset="0"/>
              </a:rPr>
              <a:t>“M.Eminescu” - 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Ungheni</a:t>
            </a:r>
            <a:endParaRPr lang="vi-VN" sz="3400" dirty="0">
              <a:latin typeface="Arial" pitchFamily="34" charset="0"/>
              <a:cs typeface="Arial" pitchFamily="34" charset="0"/>
            </a:endParaRPr>
          </a:p>
          <a:p>
            <a:r>
              <a:rPr lang="vi-VN" sz="3400" dirty="0">
                <a:latin typeface="Arial" pitchFamily="34" charset="0"/>
                <a:cs typeface="Arial" pitchFamily="34" charset="0"/>
              </a:rPr>
              <a:t>Liceul </a:t>
            </a:r>
            <a:r>
              <a:rPr lang="ro-RO" sz="3400" dirty="0" smtClean="0">
                <a:latin typeface="Arial" pitchFamily="34" charset="0"/>
                <a:cs typeface="Arial" pitchFamily="34" charset="0"/>
              </a:rPr>
              <a:t>teoretic 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“M.Eminescu</a:t>
            </a:r>
            <a:r>
              <a:rPr lang="vi-VN" sz="3400" dirty="0">
                <a:latin typeface="Arial" pitchFamily="34" charset="0"/>
                <a:cs typeface="Arial" pitchFamily="34" charset="0"/>
              </a:rPr>
              <a:t>” - 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Drochia</a:t>
            </a:r>
            <a:endParaRPr lang="vi-VN" sz="3400" dirty="0">
              <a:latin typeface="Arial" pitchFamily="34" charset="0"/>
              <a:cs typeface="Arial" pitchFamily="34" charset="0"/>
            </a:endParaRPr>
          </a:p>
          <a:p>
            <a:r>
              <a:rPr lang="ro-RO" sz="3400" dirty="0" smtClean="0">
                <a:latin typeface="Arial" pitchFamily="34" charset="0"/>
                <a:cs typeface="Arial" pitchFamily="34" charset="0"/>
              </a:rPr>
              <a:t>Liceul  ”Constantin </a:t>
            </a:r>
            <a:r>
              <a:rPr lang="ro-RO" sz="3400" dirty="0" err="1" smtClean="0">
                <a:latin typeface="Arial" pitchFamily="34" charset="0"/>
                <a:cs typeface="Arial" pitchFamily="34" charset="0"/>
              </a:rPr>
              <a:t>Sterea</a:t>
            </a:r>
            <a:r>
              <a:rPr lang="ro-RO" sz="3400" dirty="0" smtClean="0">
                <a:latin typeface="Arial" pitchFamily="34" charset="0"/>
                <a:cs typeface="Arial" pitchFamily="34" charset="0"/>
              </a:rPr>
              <a:t> ”–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Soroca</a:t>
            </a:r>
            <a:endParaRPr lang="vi-VN" sz="3400" dirty="0">
              <a:latin typeface="Arial" pitchFamily="34" charset="0"/>
              <a:cs typeface="Arial" pitchFamily="34" charset="0"/>
            </a:endParaRPr>
          </a:p>
          <a:p>
            <a:r>
              <a:rPr lang="ro-RO" sz="3400" dirty="0">
                <a:latin typeface="Arial" pitchFamily="34" charset="0"/>
                <a:cs typeface="Arial" pitchFamily="34" charset="0"/>
              </a:rPr>
              <a:t>Liceul  </a:t>
            </a:r>
            <a:r>
              <a:rPr lang="ro-RO" sz="3400" dirty="0" smtClean="0">
                <a:latin typeface="Arial" pitchFamily="34" charset="0"/>
                <a:cs typeface="Arial" pitchFamily="34" charset="0"/>
              </a:rPr>
              <a:t>”Ion Creangă”– 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Soroca</a:t>
            </a:r>
            <a:endParaRPr lang="vi-VN" sz="3400" dirty="0">
              <a:latin typeface="Arial" pitchFamily="34" charset="0"/>
              <a:cs typeface="Arial" pitchFamily="34" charset="0"/>
            </a:endParaRPr>
          </a:p>
          <a:p>
            <a:r>
              <a:rPr lang="ro-RO" sz="3400" dirty="0" smtClean="0">
                <a:latin typeface="Arial" pitchFamily="34" charset="0"/>
                <a:cs typeface="Arial" pitchFamily="34" charset="0"/>
              </a:rPr>
              <a:t>Liceul Elena </a:t>
            </a:r>
            <a:r>
              <a:rPr lang="ro-RO" sz="3400" dirty="0" err="1" smtClean="0">
                <a:latin typeface="Arial" pitchFamily="34" charset="0"/>
                <a:cs typeface="Arial" pitchFamily="34" charset="0"/>
              </a:rPr>
              <a:t>Alistar</a:t>
            </a:r>
            <a:r>
              <a:rPr lang="ro-RO" sz="3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Chisinau</a:t>
            </a:r>
            <a:endParaRPr lang="vi-VN" sz="3400" dirty="0">
              <a:latin typeface="Arial" pitchFamily="34" charset="0"/>
              <a:cs typeface="Arial" pitchFamily="34" charset="0"/>
            </a:endParaRPr>
          </a:p>
          <a:p>
            <a:r>
              <a:rPr lang="en-US" sz="3400" dirty="0" err="1">
                <a:latin typeface="Arial" pitchFamily="34" charset="0"/>
                <a:cs typeface="Arial" pitchFamily="34" charset="0"/>
              </a:rPr>
              <a:t>Liceul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 "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Mihai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Eminecu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" </a:t>
            </a:r>
            <a:r>
              <a:rPr lang="ro-RO" sz="3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Causeni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endParaRPr lang="ro-RO" sz="3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Liceul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34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Alexei 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Mateevici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" </a:t>
            </a:r>
            <a:r>
              <a:rPr lang="ro-RO" sz="34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ro-RO" sz="3400" dirty="0" smtClean="0">
                <a:latin typeface="Arial" pitchFamily="34" charset="0"/>
                <a:cs typeface="Arial" pitchFamily="34" charset="0"/>
              </a:rPr>
              <a:t>ă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ro-RO" sz="3400" dirty="0" smtClean="0">
                <a:latin typeface="Arial" pitchFamily="34" charset="0"/>
                <a:cs typeface="Arial" pitchFamily="34" charset="0"/>
              </a:rPr>
              <a:t>ș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eni</a:t>
            </a:r>
            <a:endParaRPr lang="en-US" sz="3400" dirty="0">
              <a:latin typeface="Arial" pitchFamily="34" charset="0"/>
              <a:cs typeface="Arial" pitchFamily="34" charset="0"/>
            </a:endParaRPr>
          </a:p>
          <a:p>
            <a:endParaRPr lang="ru-RU" sz="3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Se afișeaz&amp;abreve; image-0-02-05-6de62983ea400e5991bba90cf5164f757c34a81b2c9c77851a17cf77a2f5ae4a-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Se afișeaz&amp;abreve; image-0-02-05-6de62983ea400e5991bba90cf5164f757c34a81b2c9c77851a17cf77a2f5ae4a-V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297" y="3963904"/>
            <a:ext cx="4781723" cy="2690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12" y="1303555"/>
            <a:ext cx="4729509" cy="2660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161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Impact </a:t>
            </a:r>
            <a:r>
              <a:rPr lang="ro-RO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la nivel</a:t>
            </a:r>
            <a:r>
              <a:rPr lang="en-GB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individual</a:t>
            </a:r>
            <a:endParaRPr lang="ru-RU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o-RO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MOBILITATEA ACADEMICĂ/VIZITE DE </a:t>
            </a:r>
            <a:r>
              <a:rPr lang="ro-RO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DOCUMENTARE</a:t>
            </a:r>
          </a:p>
          <a:p>
            <a:endParaRPr lang="ro-RO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ro-RO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FORMAREA/INSTRUIREA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privind </a:t>
            </a:r>
            <a:r>
              <a:rPr lang="ro-RO" dirty="0">
                <a:latin typeface="Arial" pitchFamily="34" charset="0"/>
                <a:cs typeface="Arial" pitchFamily="34" charset="0"/>
              </a:rPr>
              <a:t>utilizarea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PBL </a:t>
            </a:r>
            <a:endParaRPr lang="ro-RO" dirty="0">
              <a:latin typeface="Arial" pitchFamily="34" charset="0"/>
              <a:cs typeface="Arial" pitchFamily="34" charset="0"/>
            </a:endParaRPr>
          </a:p>
          <a:p>
            <a:endParaRPr lang="ro-RO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ro-RO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SCHIMBAREA </a:t>
            </a:r>
            <a:r>
              <a:rPr lang="ro-RO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ATITUDINII 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ro-RO" dirty="0">
                <a:latin typeface="Arial" pitchFamily="34" charset="0"/>
                <a:cs typeface="Arial" pitchFamily="34" charset="0"/>
              </a:rPr>
              <a:t>accentul pe proces și competențe, mai degrabă decât pe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discipline </a:t>
            </a:r>
            <a:r>
              <a:rPr lang="ro-RO" dirty="0">
                <a:latin typeface="Arial" pitchFamily="34" charset="0"/>
                <a:cs typeface="Arial" pitchFamily="34" charset="0"/>
              </a:rPr>
              <a:t>și conținutul materiei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o-RO" dirty="0">
              <a:latin typeface="Arial" pitchFamily="34" charset="0"/>
              <a:cs typeface="Arial" pitchFamily="34" charset="0"/>
            </a:endParaRPr>
          </a:p>
          <a:p>
            <a:r>
              <a:rPr lang="ro-RO" sz="31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APLICAREA UNOR NOI METODE DE INSTRUIRE</a:t>
            </a:r>
          </a:p>
          <a:p>
            <a:endParaRPr lang="ro-RO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ro-RO" sz="31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REVIZUIREA CURRICULUMULUI CURSURILOR </a:t>
            </a:r>
          </a:p>
          <a:p>
            <a:endParaRPr lang="ro-RO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ro-RO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ÎMBUNĂTĂȚIREA COMPETENȚELOR  LINGVISTICE</a:t>
            </a:r>
          </a:p>
          <a:p>
            <a:endParaRPr lang="ro-RO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ro-RO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SCHIMB DE EXPERIENȚĂ (EU- MD/ MD-MD)</a:t>
            </a:r>
          </a:p>
          <a:p>
            <a:pPr marL="0" indent="0">
              <a:buNone/>
            </a:pPr>
            <a:endParaRPr lang="ro-RO" sz="31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295400"/>
            <a:ext cx="8077200" cy="45719"/>
          </a:xfrm>
          <a:prstGeom prst="rect">
            <a:avLst/>
          </a:prstGeom>
          <a:solidFill>
            <a:srgbClr val="0000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6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o-RO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Impact la nivel ASEM</a:t>
            </a:r>
            <a:endParaRPr lang="ro-RO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88719"/>
            <a:ext cx="8458200" cy="4525963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o-RO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SCHIMBAREA ATITUDINII 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- accentul pe proces și competențe, mai degrabă decât pe  discipline și conținutul materiei.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o-RO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AXAREA PE METODE ACTIVE DE PREDARE-ÎNVĂȚARE 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- centrate pe student: învățarea pe bază de probleme, simulări, studii de caz, proiecte etc.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o-RO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FORMAREA/INSTRUIREA CADRELOR ACADEMICE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privind utilizarea  PBL 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o-RO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Reproiectarea programului de studii BA,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inclusiv în urma vizitelor de documentare la universitățile partere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o-RO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Internaționalizarea ofertei educaționale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prin  lansarea programului de studii BA în limba engleză 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o-RO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CREȘTEREA ATRACTIVITĂȚII 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- oportunitatea de beneficia de mobilitate 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o-RO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CREȘTEREA NIVELULUI DE CUNOAȘTERE A LIMBII ENGLEZE 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profesori/studenți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o-RO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MODERNIZAREA</a:t>
            </a:r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SĂLILOR DE CURS    </a:t>
            </a:r>
            <a:endParaRPr lang="ru-RU" sz="2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143000"/>
            <a:ext cx="8077200" cy="45719"/>
          </a:xfrm>
          <a:prstGeom prst="rect">
            <a:avLst/>
          </a:prstGeom>
          <a:solidFill>
            <a:srgbClr val="0000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94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82077" y="3048000"/>
            <a:ext cx="7772400" cy="1470025"/>
          </a:xfrm>
        </p:spPr>
        <p:txBody>
          <a:bodyPr>
            <a:normAutofit/>
          </a:bodyPr>
          <a:lstStyle/>
          <a:p>
            <a:r>
              <a:rPr lang="ro-RO" b="1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Mulțumesc pentru atenție!!!</a:t>
            </a:r>
            <a:endParaRPr lang="ru-RU" b="1" dirty="0">
              <a:solidFill>
                <a:srgbClr val="000099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457200"/>
            <a:ext cx="385286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Imagini pentru pblm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67200"/>
            <a:ext cx="679335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3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Autofit/>
          </a:bodyPr>
          <a:lstStyle/>
          <a:p>
            <a:r>
              <a:rPr lang="ro-RO" sz="4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Instruiri privind PBL</a:t>
            </a:r>
            <a:endParaRPr lang="ro-RO" sz="4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83844576"/>
              </p:ext>
            </p:extLst>
          </p:nvPr>
        </p:nvGraphicFramePr>
        <p:xfrm>
          <a:off x="304800" y="13716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6" descr="Imagini pentru aalborg universit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207" y="849184"/>
            <a:ext cx="22098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ini pentru kth royal institute of technolog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759" y="2624664"/>
            <a:ext cx="1101152" cy="124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ini pentru university siege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2730"/>
            <a:ext cx="2305050" cy="65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University of Gloucestershire logo Navy.jp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549" y="1447800"/>
            <a:ext cx="2848495" cy="68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877244" y="1116182"/>
            <a:ext cx="5257800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72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algn="r"/>
            <a:r>
              <a:rPr lang="ro-RO" b="1" dirty="0" smtClean="0">
                <a:solidFill>
                  <a:srgbClr val="000099"/>
                </a:solidFill>
              </a:rPr>
              <a:t>Mobilitatea academică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787" y="4329671"/>
            <a:ext cx="4040188" cy="2073096"/>
          </a:xfrm>
        </p:spPr>
        <p:txBody>
          <a:bodyPr>
            <a:normAutofit/>
          </a:bodyPr>
          <a:lstStyle/>
          <a:p>
            <a:r>
              <a:rPr lang="ro-RO" sz="2000" b="1" dirty="0">
                <a:latin typeface="Arial" pitchFamily="34" charset="0"/>
                <a:cs typeface="Arial" pitchFamily="34" charset="0"/>
              </a:rPr>
              <a:t>Baciu Sergiu</a:t>
            </a:r>
          </a:p>
          <a:p>
            <a:r>
              <a:rPr lang="ro-RO" sz="2000" b="1" dirty="0" err="1">
                <a:latin typeface="Arial" pitchFamily="34" charset="0"/>
                <a:cs typeface="Arial" pitchFamily="34" charset="0"/>
              </a:rPr>
              <a:t>Covaș</a:t>
            </a:r>
            <a:r>
              <a:rPr lang="ro-RO" sz="2000" b="1" dirty="0">
                <a:latin typeface="Arial" pitchFamily="34" charset="0"/>
                <a:cs typeface="Arial" pitchFamily="34" charset="0"/>
              </a:rPr>
              <a:t> Lilia</a:t>
            </a:r>
          </a:p>
          <a:p>
            <a:r>
              <a:rPr lang="ro-RO" sz="2000" b="1" dirty="0">
                <a:latin typeface="Arial" pitchFamily="34" charset="0"/>
                <a:cs typeface="Arial" pitchFamily="34" charset="0"/>
              </a:rPr>
              <a:t>Dorogaia Irina</a:t>
            </a:r>
          </a:p>
          <a:p>
            <a:r>
              <a:rPr lang="ro-RO" sz="2000" b="1" dirty="0">
                <a:latin typeface="Arial" pitchFamily="34" charset="0"/>
                <a:cs typeface="Arial" pitchFamily="34" charset="0"/>
              </a:rPr>
              <a:t>Solcan Angela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r>
              <a:rPr lang="ro-RO" sz="2000" b="1" dirty="0">
                <a:latin typeface="Arial" pitchFamily="34" charset="0"/>
                <a:cs typeface="Arial" pitchFamily="34" charset="0"/>
              </a:rPr>
              <a:t>Stihi Liudmila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62526" y="2359364"/>
            <a:ext cx="4041775" cy="395128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65125" algn="l"/>
              </a:tabLst>
            </a:pPr>
            <a:r>
              <a:rPr lang="vi-VN" sz="2000" b="1" dirty="0"/>
              <a:t>•	</a:t>
            </a:r>
            <a:r>
              <a:rPr lang="vi-VN" sz="2000" b="1" dirty="0">
                <a:latin typeface="Arial" pitchFamily="34" charset="0"/>
                <a:cs typeface="Arial" pitchFamily="34" charset="0"/>
              </a:rPr>
              <a:t>Cotelnic Ala</a:t>
            </a:r>
          </a:p>
          <a:p>
            <a:pPr marL="0" indent="0">
              <a:buNone/>
              <a:tabLst>
                <a:tab pos="365125" algn="l"/>
              </a:tabLst>
            </a:pPr>
            <a:r>
              <a:rPr lang="vi-VN" sz="2000" b="1" dirty="0">
                <a:latin typeface="Arial" pitchFamily="34" charset="0"/>
                <a:cs typeface="Arial" pitchFamily="34" charset="0"/>
              </a:rPr>
              <a:t>•	Erhan Lica</a:t>
            </a:r>
          </a:p>
          <a:p>
            <a:pPr marL="0" indent="0">
              <a:buNone/>
              <a:tabLst>
                <a:tab pos="365125" algn="l"/>
              </a:tabLst>
            </a:pPr>
            <a:r>
              <a:rPr lang="vi-VN" sz="2000" b="1" dirty="0">
                <a:latin typeface="Arial" pitchFamily="34" charset="0"/>
                <a:cs typeface="Arial" pitchFamily="34" charset="0"/>
              </a:rPr>
              <a:t>•	Gaugaș Tatiana </a:t>
            </a:r>
          </a:p>
          <a:p>
            <a:pPr marL="0" indent="0">
              <a:buNone/>
              <a:tabLst>
                <a:tab pos="365125" algn="l"/>
              </a:tabLst>
            </a:pPr>
            <a:r>
              <a:rPr lang="vi-VN" sz="2000" b="1" dirty="0">
                <a:latin typeface="Arial" pitchFamily="34" charset="0"/>
                <a:cs typeface="Arial" pitchFamily="34" charset="0"/>
              </a:rPr>
              <a:t>•	Rău Andrei</a:t>
            </a:r>
          </a:p>
          <a:p>
            <a:pPr marL="0" indent="0">
              <a:buNone/>
              <a:tabLst>
                <a:tab pos="365125" algn="l"/>
              </a:tabLst>
            </a:pPr>
            <a:r>
              <a:rPr lang="vi-VN" sz="2000" b="1" dirty="0">
                <a:latin typeface="Arial" pitchFamily="34" charset="0"/>
                <a:cs typeface="Arial" pitchFamily="34" charset="0"/>
              </a:rPr>
              <a:t>•	Țîmbaliuc Natalia</a:t>
            </a:r>
          </a:p>
          <a:p>
            <a:pPr marL="0" indent="0">
              <a:buNone/>
              <a:tabLst>
                <a:tab pos="365125" algn="l"/>
              </a:tabLst>
            </a:pPr>
            <a:r>
              <a:rPr lang="vi-VN" sz="2000" b="1" dirty="0">
                <a:latin typeface="Arial" pitchFamily="34" charset="0"/>
                <a:cs typeface="Arial" pitchFamily="34" charset="0"/>
              </a:rPr>
              <a:t>•	Țurcanu Gheorghe</a:t>
            </a:r>
          </a:p>
          <a:p>
            <a:pPr marL="0" indent="0">
              <a:buNone/>
              <a:tabLst>
                <a:tab pos="365125" algn="l"/>
              </a:tabLst>
            </a:pPr>
            <a:r>
              <a:rPr lang="vi-VN" sz="2000" b="1" dirty="0">
                <a:latin typeface="Arial" pitchFamily="34" charset="0"/>
                <a:cs typeface="Arial" pitchFamily="34" charset="0"/>
              </a:rPr>
              <a:t>•	Zamaru Victo</a:t>
            </a:r>
            <a:r>
              <a:rPr lang="vi-VN" sz="2000" b="1" dirty="0"/>
              <a:t>r</a:t>
            </a:r>
          </a:p>
        </p:txBody>
      </p:sp>
      <p:pic>
        <p:nvPicPr>
          <p:cNvPr id="10" name="Picture 6" descr="Imagini pentru aalborg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1" y="2097480"/>
            <a:ext cx="2520602" cy="252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University of Gloucestershire logo Navy.jp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406" y="1310598"/>
            <a:ext cx="3839095" cy="91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ase.md/images/proiecte/gloucestershire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3886200" cy="3402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3429000" y="1148641"/>
            <a:ext cx="5257800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6" name="Picture 2" descr="Imagini pentru university sie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5016424"/>
            <a:ext cx="2781300" cy="7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3"/>
          <p:cNvSpPr txBox="1">
            <a:spLocks/>
          </p:cNvSpPr>
          <p:nvPr/>
        </p:nvSpPr>
        <p:spPr>
          <a:xfrm>
            <a:off x="2694593" y="6019800"/>
            <a:ext cx="4040188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2000" b="1" dirty="0" smtClean="0">
                <a:latin typeface="Arial" pitchFamily="34" charset="0"/>
                <a:cs typeface="Arial" pitchFamily="34" charset="0"/>
              </a:rPr>
              <a:t>Cepraga Lucia</a:t>
            </a:r>
          </a:p>
        </p:txBody>
      </p:sp>
      <p:pic>
        <p:nvPicPr>
          <p:cNvPr id="12" name="Picture 6" descr="Imagini pentru kth royal institute of technolog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16" y="152400"/>
            <a:ext cx="1101152" cy="124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3"/>
          <p:cNvSpPr txBox="1">
            <a:spLocks/>
          </p:cNvSpPr>
          <p:nvPr/>
        </p:nvSpPr>
        <p:spPr>
          <a:xfrm>
            <a:off x="173991" y="1426232"/>
            <a:ext cx="4040188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2100" b="1" dirty="0" smtClean="0">
                <a:latin typeface="Arial" pitchFamily="34" charset="0"/>
                <a:cs typeface="Arial" pitchFamily="34" charset="0"/>
              </a:rPr>
              <a:t>Belostecinc Grigore</a:t>
            </a:r>
          </a:p>
          <a:p>
            <a:r>
              <a:rPr lang="ro-RO" sz="2000" b="1" dirty="0" smtClean="0">
                <a:latin typeface="Arial" pitchFamily="34" charset="0"/>
                <a:cs typeface="Arial" pitchFamily="34" charset="0"/>
              </a:rPr>
              <a:t>Cotelnic Ala</a:t>
            </a:r>
          </a:p>
        </p:txBody>
      </p:sp>
    </p:spTree>
    <p:extLst>
      <p:ext uri="{BB962C8B-B14F-4D97-AF65-F5344CB8AC3E}">
        <p14:creationId xmlns:p14="http://schemas.microsoft.com/office/powerpoint/2010/main" val="19109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ro-RO" sz="3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Instruiri în Republica </a:t>
            </a:r>
            <a:r>
              <a:rPr lang="ro-RO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Moldova</a:t>
            </a:r>
            <a:r>
              <a:rPr lang="ro-RO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3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organizate in cadrul </a:t>
            </a:r>
            <a:r>
              <a:rPr lang="ro-RO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proiectului PBLMD </a:t>
            </a:r>
            <a:r>
              <a:rPr lang="ru-RU" sz="3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751" y="1840764"/>
            <a:ext cx="4419600" cy="238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04" y="3835181"/>
            <a:ext cx="3905596" cy="2672820"/>
          </a:xfrm>
          <a:prstGeom prst="rect">
            <a:avLst/>
          </a:prstGeom>
        </p:spPr>
      </p:pic>
      <p:pic>
        <p:nvPicPr>
          <p:cNvPr id="2050" name="Picture 2" descr="Fotografia postat&amp;abreve; de PBLMD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6" y="1447800"/>
            <a:ext cx="3467235" cy="26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209204" y="4600091"/>
            <a:ext cx="45913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24 cadre academice ASEM</a:t>
            </a:r>
            <a:endParaRPr lang="ro-RO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8600" y="1249681"/>
            <a:ext cx="8458200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601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Activități de </a:t>
            </a:r>
            <a:r>
              <a:rPr lang="ro-RO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formare in cadrul vizitelor   colegilor de la UAA, </a:t>
            </a:r>
            <a:r>
              <a:rPr lang="ro-RO" sz="32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UoG</a:t>
            </a: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019" y="1493838"/>
            <a:ext cx="4040188" cy="639762"/>
          </a:xfrm>
        </p:spPr>
        <p:txBody>
          <a:bodyPr/>
          <a:lstStyle/>
          <a:p>
            <a:r>
              <a:rPr lang="ro-RO" i="1" dirty="0" smtClean="0"/>
              <a:t>24-26 mai 2016</a:t>
            </a:r>
            <a:endParaRPr lang="ru-RU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493838"/>
            <a:ext cx="4041775" cy="639762"/>
          </a:xfrm>
        </p:spPr>
        <p:txBody>
          <a:bodyPr/>
          <a:lstStyle/>
          <a:p>
            <a:pPr algn="r"/>
            <a:r>
              <a:rPr lang="ro-RO" i="1" dirty="0" smtClean="0"/>
              <a:t>2-5 mai 2017</a:t>
            </a:r>
            <a:endParaRPr lang="ru-RU" i="1" dirty="0"/>
          </a:p>
        </p:txBody>
      </p:sp>
      <p:pic>
        <p:nvPicPr>
          <p:cNvPr id="4098" name="Picture 2" descr="Fotografia postat&amp;abreve; de ASEM - Facultatea Business si Administrarea Afacerilor (BAA)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89" y="2133600"/>
            <a:ext cx="3429000" cy="228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146685"/>
            <a:ext cx="3581400" cy="2387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219981"/>
            <a:ext cx="3210160" cy="2438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Fotografia postat&amp;abreve; de ASEM - Facultatea Business si Administrarea Afacerilor (BAA)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19" y="4439202"/>
            <a:ext cx="3316470" cy="2210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otografia postat&amp;abreve; de ASEM - Facultatea Business si Administrarea Afacerilor (BAA)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421" y="2133600"/>
            <a:ext cx="3318933" cy="2212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lex\AppData\Local\Temp\20170505_10355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821" y="4346223"/>
            <a:ext cx="3149779" cy="2362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408386" y="1371600"/>
            <a:ext cx="8354614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191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74638"/>
            <a:ext cx="5410200" cy="1143000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Activități de </a:t>
            </a:r>
            <a:r>
              <a:rPr lang="ro-RO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formare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631587"/>
              </p:ext>
            </p:extLst>
          </p:nvPr>
        </p:nvGraphicFramePr>
        <p:xfrm>
          <a:off x="457200" y="1828800"/>
          <a:ext cx="8229600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0"/>
                <a:gridCol w="1905000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ro-RO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Tematica 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Perioada 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Numărul</a:t>
                      </a:r>
                      <a:r>
                        <a:rPr lang="ro-RO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de participanți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2000" b="1" dirty="0" smtClean="0">
                          <a:solidFill>
                            <a:schemeClr val="tx1"/>
                          </a:solidFill>
                        </a:rPr>
                        <a:t>Metode inovative de predare-învățare în învățământul profesional </a:t>
                      </a:r>
                    </a:p>
                    <a:p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o-RO" sz="2000" b="1" dirty="0" smtClean="0">
                          <a:solidFill>
                            <a:schemeClr val="tx1"/>
                          </a:solidFill>
                        </a:rPr>
                        <a:t>Ianuarie 2016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b="1" dirty="0" smtClean="0">
                          <a:solidFill>
                            <a:schemeClr val="tx1"/>
                          </a:solidFill>
                        </a:rPr>
                        <a:t>Metode inovative de predare-învățare în învățământul profesional</a:t>
                      </a: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o-RO" sz="2000" b="1" dirty="0" smtClean="0">
                          <a:solidFill>
                            <a:schemeClr val="tx1"/>
                          </a:solidFill>
                        </a:rPr>
                        <a:t>decembrie 2016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2000" b="1" dirty="0" smtClean="0">
                          <a:solidFill>
                            <a:schemeClr val="tx1"/>
                          </a:solidFill>
                        </a:rPr>
                        <a:t>Învățarea bazată pe probleme - PBL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o-RO" sz="2000" b="1" dirty="0" smtClean="0">
                          <a:solidFill>
                            <a:schemeClr val="tx1"/>
                          </a:solidFill>
                        </a:rPr>
                        <a:t>Ianuarie 2017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" name="Picture 4" descr="http://mbc.md/pictures/partners/item22_v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05" y="304800"/>
            <a:ext cx="26240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 flipV="1">
            <a:off x="457200" y="1295401"/>
            <a:ext cx="8077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52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>
              <a:tabLst>
                <a:tab pos="3497263" algn="l"/>
              </a:tabLst>
            </a:pPr>
            <a:r>
              <a:rPr lang="ro-RO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Analiza </a:t>
            </a:r>
            <a:r>
              <a:rPr lang="ro-RO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programelor de studii oferite de universitățile europene partenere</a:t>
            </a:r>
            <a:endParaRPr lang="ru-RU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841794"/>
              </p:ext>
            </p:extLst>
          </p:nvPr>
        </p:nvGraphicFramePr>
        <p:xfrm>
          <a:off x="304800" y="1371600"/>
          <a:ext cx="8590281" cy="5064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/>
                <a:gridCol w="2209800"/>
                <a:gridCol w="3942081"/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o-RO" sz="16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Conținutul</a:t>
                      </a:r>
                      <a:r>
                        <a:rPr lang="ro-RO" sz="1600" b="1" kern="1200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o-RO" sz="16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Planul de învățământ: </a:t>
                      </a:r>
                      <a:r>
                        <a:rPr lang="ro-RO" sz="1600" b="1" noProof="0" dirty="0" smtClean="0"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r>
                        <a:rPr lang="ro-RO" sz="1600" b="1" baseline="0" noProof="0" dirty="0" smtClean="0">
                          <a:latin typeface="Arial" pitchFamily="34" charset="0"/>
                          <a:cs typeface="Arial" pitchFamily="34" charset="0"/>
                        </a:rPr>
                        <a:t> - 85 % </a:t>
                      </a:r>
                      <a:r>
                        <a:rPr lang="ro-RO" sz="1600" kern="1200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din disciplinele </a:t>
                      </a:r>
                      <a:r>
                        <a:rPr lang="ro-RO" sz="16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similare, Curriculum cursului/ curriculum semestru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o-RO" sz="1600" kern="1200" baseline="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o-RO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Metode de predare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o-RO" sz="1600" dirty="0" smtClean="0">
                          <a:latin typeface="Arial" pitchFamily="34" charset="0"/>
                          <a:cs typeface="Arial" pitchFamily="34" charset="0"/>
                        </a:rPr>
                        <a:t>Centrate pe</a:t>
                      </a:r>
                      <a:r>
                        <a:rPr lang="ro-RO" sz="1600" baseline="0" dirty="0" smtClean="0">
                          <a:latin typeface="Arial" pitchFamily="34" charset="0"/>
                          <a:cs typeface="Arial" pitchFamily="34" charset="0"/>
                        </a:rPr>
                        <a:t> student: Învățarea pe bază de probleme, simulări, studii de caz, proiecte etc.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Accentul pe proces și competențe, mai degrabă decât pe conținutul materiei.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Proiecte</a:t>
                      </a:r>
                    </a:p>
                    <a:p>
                      <a:pPr marL="0" algn="l" defTabSz="914400" rtl="0" eaLnBrk="1" latinLnBrk="0" hangingPunct="1"/>
                      <a:endParaRPr lang="ru-RU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o-RO" sz="1600" kern="1200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Semestrial/discipline, proiecte de grup/lucru în echipe (UAA, </a:t>
                      </a:r>
                      <a:r>
                        <a:rPr lang="ro-RO" sz="16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USiegen)/Proiecte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o-RO" sz="16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interdisciplinare</a:t>
                      </a:r>
                      <a:endParaRPr lang="ru-RU" sz="160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o-RO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Predarea specialității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Începând cu 1 semestru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o-RO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Alegerea disciplinelor  opționale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o-RO" sz="1600" dirty="0" smtClean="0">
                          <a:latin typeface="Arial" pitchFamily="34" charset="0"/>
                          <a:cs typeface="Arial" pitchFamily="34" charset="0"/>
                        </a:rPr>
                        <a:t>De la </a:t>
                      </a:r>
                      <a:r>
                        <a:rPr lang="ro-RO" sz="1600" b="1" dirty="0" smtClean="0">
                          <a:latin typeface="Arial" pitchFamily="34" charset="0"/>
                          <a:cs typeface="Arial" pitchFamily="34" charset="0"/>
                        </a:rPr>
                        <a:t>3 –</a:t>
                      </a:r>
                      <a:r>
                        <a:rPr lang="ro-RO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4 incluse intr-o opțiune</a:t>
                      </a:r>
                      <a:r>
                        <a:rPr lang="ro-RO" sz="1600" baseline="0" dirty="0" smtClean="0">
                          <a:latin typeface="Arial" pitchFamily="34" charset="0"/>
                          <a:cs typeface="Arial" pitchFamily="34" charset="0"/>
                        </a:rPr>
                        <a:t>, până la 13 (</a:t>
                      </a:r>
                      <a:r>
                        <a:rPr lang="ro-RO" sz="1600" noProof="0" dirty="0" smtClean="0">
                          <a:latin typeface="Arial" pitchFamily="34" charset="0"/>
                          <a:cs typeface="Arial" pitchFamily="34" charset="0"/>
                        </a:rPr>
                        <a:t>USiegen);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o-RO" sz="1600" noProof="0" dirty="0" smtClean="0">
                          <a:latin typeface="Arial" pitchFamily="34" charset="0"/>
                          <a:cs typeface="Arial" pitchFamily="34" charset="0"/>
                        </a:rPr>
                        <a:t>Discipline, neincluse</a:t>
                      </a:r>
                      <a:r>
                        <a:rPr lang="ro-RO" sz="1600" baseline="0" noProof="0" dirty="0" smtClean="0">
                          <a:latin typeface="Arial" pitchFamily="34" charset="0"/>
                          <a:cs typeface="Arial" pitchFamily="34" charset="0"/>
                        </a:rPr>
                        <a:t> in listă, </a:t>
                      </a:r>
                      <a:r>
                        <a:rPr lang="ro-RO" sz="1600" noProof="0" dirty="0" smtClean="0">
                          <a:latin typeface="Arial" pitchFamily="34" charset="0"/>
                          <a:cs typeface="Arial" pitchFamily="34" charset="0"/>
                        </a:rPr>
                        <a:t>de la alte specialități;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o-RO" sz="1600" noProof="0" dirty="0" smtClean="0">
                          <a:latin typeface="Arial" pitchFamily="34" charset="0"/>
                          <a:cs typeface="Arial" pitchFamily="34" charset="0"/>
                        </a:rPr>
                        <a:t>În</a:t>
                      </a:r>
                      <a:r>
                        <a:rPr lang="ro-RO" sz="1600" baseline="0" noProof="0" dirty="0" smtClean="0">
                          <a:latin typeface="Arial" pitchFamily="34" charset="0"/>
                          <a:cs typeface="Arial" pitchFamily="34" charset="0"/>
                        </a:rPr>
                        <a:t> torent studenți de la diferite specialități/facultăți, ani de studii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4360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o-RO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Utilizarea TIC </a:t>
                      </a:r>
                      <a:endParaRPr lang="ro-RO" sz="16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b="1" noProof="0" dirty="0" smtClean="0">
                          <a:latin typeface="Arial" pitchFamily="34" charset="0"/>
                          <a:cs typeface="Arial" pitchFamily="34" charset="0"/>
                        </a:rPr>
                        <a:t>Discipline districte </a:t>
                      </a:r>
                    </a:p>
                    <a:p>
                      <a:r>
                        <a:rPr lang="ro-RO" sz="1600" noProof="0" dirty="0" smtClean="0">
                          <a:latin typeface="Arial" pitchFamily="34" charset="0"/>
                          <a:cs typeface="Arial" pitchFamily="34" charset="0"/>
                        </a:rPr>
                        <a:t>( USiegen)</a:t>
                      </a:r>
                      <a:endParaRPr lang="ro-RO" sz="16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o-RO" sz="1600" b="1" kern="1200" dirty="0" smtClean="0">
                          <a:latin typeface="Arial" pitchFamily="34" charset="0"/>
                          <a:cs typeface="Arial" pitchFamily="34" charset="0"/>
                        </a:rPr>
                        <a:t>Integrat în curriculum</a:t>
                      </a:r>
                      <a:r>
                        <a:rPr lang="ro-RO" sz="1600" b="1" kern="1200" baseline="0" dirty="0" smtClean="0">
                          <a:latin typeface="Arial" pitchFamily="34" charset="0"/>
                          <a:cs typeface="Arial" pitchFamily="34" charset="0"/>
                        </a:rPr>
                        <a:t> a mai multe </a:t>
                      </a:r>
                      <a:r>
                        <a:rPr lang="ro-RO" sz="1600" b="1" kern="1200" dirty="0" smtClean="0">
                          <a:latin typeface="Arial" pitchFamily="34" charset="0"/>
                          <a:cs typeface="Arial" pitchFamily="34" charset="0"/>
                        </a:rPr>
                        <a:t>  discipline </a:t>
                      </a:r>
                      <a:r>
                        <a:rPr lang="ro-RO" sz="1600" kern="1200" dirty="0" smtClean="0">
                          <a:latin typeface="Arial" pitchFamily="34" charset="0"/>
                          <a:cs typeface="Arial" pitchFamily="34" charset="0"/>
                        </a:rPr>
                        <a:t>(UAA)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94360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o-RO" sz="16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ro-RO" sz="160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Seturi multimedia/ soft-uri educaţionale pentru specialitate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profesorii  lucrează  în strânsă colaborare cu echipa IT pentru a oferi suport studenților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Învățare combinată (</a:t>
                      </a:r>
                      <a:r>
                        <a:rPr lang="ro-RO" sz="16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blended</a:t>
                      </a:r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o-RO" sz="16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learning</a:t>
                      </a:r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endParaRPr lang="ro-RO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42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882861"/>
              </p:ext>
            </p:extLst>
          </p:nvPr>
        </p:nvGraphicFramePr>
        <p:xfrm>
          <a:off x="453452" y="1905000"/>
          <a:ext cx="8385748" cy="2261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/>
                <a:gridCol w="5947348"/>
              </a:tblGrid>
              <a:tr h="370840">
                <a:tc>
                  <a:txBody>
                    <a:bodyPr/>
                    <a:lstStyle/>
                    <a:p>
                      <a:r>
                        <a:rPr lang="ro-RO" sz="1600" b="1" noProof="0" dirty="0" smtClean="0">
                          <a:latin typeface="Arial" pitchFamily="34" charset="0"/>
                          <a:cs typeface="Arial" pitchFamily="34" charset="0"/>
                        </a:rPr>
                        <a:t>Implicarea</a:t>
                      </a:r>
                      <a:r>
                        <a:rPr lang="ro-RO" sz="1600" b="1" baseline="0" noProof="0" dirty="0" smtClean="0">
                          <a:latin typeface="Arial" pitchFamily="34" charset="0"/>
                          <a:cs typeface="Arial" pitchFamily="34" charset="0"/>
                        </a:rPr>
                        <a:t> partenerilor</a:t>
                      </a:r>
                      <a:endParaRPr lang="ro-RO" sz="16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o-MO" sz="16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vizite la companie, informaţii pentru proiectarea problemelor şi elaborarea proiectelor, loc pentru stagiu de practică pentru studenţi, informaţii pentru studii/cercetări, angajarea absolvenţilor</a:t>
                      </a:r>
                      <a:endParaRPr lang="ro-RO" sz="1600" kern="1200" baseline="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b="1" noProof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Stagiu  de</a:t>
                      </a:r>
                      <a:r>
                        <a:rPr lang="ro-RO" sz="1600" b="1" baseline="0" noProof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</a:t>
                      </a:r>
                      <a:r>
                        <a:rPr lang="ro-RO" sz="1600" b="1" noProof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ractică</a:t>
                      </a:r>
                    </a:p>
                    <a:p>
                      <a:endParaRPr lang="ro-RO" sz="16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Cerințe față</a:t>
                      </a:r>
                      <a:r>
                        <a:rPr lang="ro-RO" sz="1400" baseline="0" dirty="0" smtClean="0">
                          <a:latin typeface="Arial" pitchFamily="34" charset="0"/>
                          <a:cs typeface="Arial" pitchFamily="34" charset="0"/>
                        </a:rPr>
                        <a:t> de partenerii de practică (</a:t>
                      </a:r>
                      <a:r>
                        <a:rPr lang="ro-RO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min. 15 angajați, 3 ani experiență </a:t>
                      </a:r>
                      <a:r>
                        <a:rPr lang="ro-RO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-  UAA)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noProof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Finalizarea studiilor</a:t>
                      </a:r>
                    </a:p>
                    <a:p>
                      <a:endParaRPr lang="ro-RO" sz="16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o-RO" sz="1600" b="1" noProof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Teza de licență </a:t>
                      </a:r>
                      <a:r>
                        <a:rPr lang="ro-RO" sz="1400" noProof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(volumul 40-45</a:t>
                      </a:r>
                      <a:r>
                        <a:rPr lang="ro-RO" sz="1400" baseline="0" noProof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pagini (</a:t>
                      </a:r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USiegen – 12</a:t>
                      </a:r>
                      <a:r>
                        <a:rPr lang="ro-RO" sz="1400" baseline="0" dirty="0" smtClean="0">
                          <a:latin typeface="Arial" pitchFamily="34" charset="0"/>
                          <a:cs typeface="Arial" pitchFamily="34" charset="0"/>
                        </a:rPr>
                        <a:t> ECTS)</a:t>
                      </a: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3452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497263" algn="l"/>
              </a:tabLst>
            </a:pPr>
            <a:r>
              <a:rPr lang="ro-RO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Analiza programelor de studii oferite de universitățile europene partenere</a:t>
            </a:r>
            <a:endParaRPr lang="ru-RU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2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5137</TotalTime>
  <Words>1137</Words>
  <Application>Microsoft Office PowerPoint</Application>
  <PresentationFormat>Экран (4:3)</PresentationFormat>
  <Paragraphs>363</Paragraphs>
  <Slides>23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Introducerea învățării bazate pe probleme în Moldova:  Spre consolidarea competitivității și  șanselor de angajare ale studenților</vt:lpstr>
      <vt:lpstr>Activități realizate </vt:lpstr>
      <vt:lpstr>Instruiri privind PBL</vt:lpstr>
      <vt:lpstr>Mobilitatea academică</vt:lpstr>
      <vt:lpstr>Instruiri în Republica Moldova organizate in cadrul proiectului PBLMD  </vt:lpstr>
      <vt:lpstr>Activități de formare in cadrul vizitelor   colegilor de la UAA, UoG</vt:lpstr>
      <vt:lpstr>Activități de formare</vt:lpstr>
      <vt:lpstr>Analiza programelor de studii oferite de universitățile europene partenere</vt:lpstr>
      <vt:lpstr>Презентация PowerPoint</vt:lpstr>
      <vt:lpstr>Reproiectarea programului de studii  Business și Administrare (eng-rom)</vt:lpstr>
      <vt:lpstr>Презентация PowerPoint</vt:lpstr>
      <vt:lpstr>Презентация PowerPoint</vt:lpstr>
      <vt:lpstr>Презентация PowerPoint</vt:lpstr>
      <vt:lpstr>Consultare / coordonarea programului </vt:lpstr>
      <vt:lpstr>Vizibilitatea proiectului PBLMD</vt:lpstr>
      <vt:lpstr>Vizibilitatea proiectului PBLMD</vt:lpstr>
      <vt:lpstr>Презентация PowerPoint</vt:lpstr>
      <vt:lpstr>Презентация PowerPoint</vt:lpstr>
      <vt:lpstr>ASEM vine în liceul tău!</vt:lpstr>
      <vt:lpstr>ASEM vine în liceul tău!</vt:lpstr>
      <vt:lpstr>Impact la nivel individual</vt:lpstr>
      <vt:lpstr>Impact la nivel ASEM</vt:lpstr>
      <vt:lpstr>Mulțumesc pentru atenție!!!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Conținutul curriculumului universitar din perspectiva contribuției cursurilor la formarea profesională a studenților facultății Business și Administrarea Afacerilor și dezvoltarea abilităților antreprenoriale la toate facultățile ASEM</dc:title>
  <dc:creator>User</dc:creator>
  <cp:lastModifiedBy>User</cp:lastModifiedBy>
  <cp:revision>204</cp:revision>
  <dcterms:created xsi:type="dcterms:W3CDTF">2016-07-01T09:42:59Z</dcterms:created>
  <dcterms:modified xsi:type="dcterms:W3CDTF">2017-08-25T10:26:58Z</dcterms:modified>
</cp:coreProperties>
</file>