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9" r:id="rId3"/>
    <p:sldId id="265" r:id="rId4"/>
    <p:sldId id="266" r:id="rId5"/>
    <p:sldId id="260" r:id="rId6"/>
    <p:sldId id="257" r:id="rId7"/>
    <p:sldId id="258" r:id="rId8"/>
    <p:sldId id="263" r:id="rId9"/>
    <p:sldId id="264" r:id="rId10"/>
    <p:sldId id="268" r:id="rId11"/>
    <p:sldId id="271" r:id="rId12"/>
    <p:sldId id="272" r:id="rId13"/>
    <p:sldId id="269" r:id="rId14"/>
    <p:sldId id="270" r:id="rId15"/>
    <p:sldId id="273" r:id="rId16"/>
    <p:sldId id="274" r:id="rId17"/>
    <p:sldId id="267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 mediu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>
        <p:scale>
          <a:sx n="93" d="100"/>
          <a:sy n="93" d="100"/>
        </p:scale>
        <p:origin x="-197" y="-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u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o-RO" smtClean="0"/>
              <a:t>Clic pentru a edita stilul de subtitlu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072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u și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494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66454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de vizit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o-RO" smtClean="0"/>
              <a:t>Clic pentru editare stiluri text Coordonator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0084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carte de vizit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o-RO" smtClean="0"/>
              <a:t>Clic pentru editare stiluri text Coordonator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87741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devărat sau f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o-RO" smtClean="0"/>
              <a:t>Clic pentru editare stiluri text Coordonator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0263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ext vertical și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5918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lu vertical ș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822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u și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736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ntet secți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242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uă tipuri de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240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ț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746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oar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803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ecomple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1/23/2017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192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ținu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41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ine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o-RO" smtClean="0"/>
              <a:t>Faceți clic pe pictogramă pentru a adăuga o imagine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922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o-RO" smtClean="0"/>
              <a:t>Clic pentru editare stil titlu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816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o-RO" sz="3600" dirty="0">
                <a:latin typeface="Arial Rounded MT Bold" pitchFamily="34" charset="0"/>
              </a:rPr>
              <a:t>Stadiul actual al proiectului: activități efectuate </a:t>
            </a:r>
            <a:r>
              <a:rPr lang="ro-RO" sz="3600" dirty="0" smtClean="0">
                <a:latin typeface="Arial Rounded MT Bold" pitchFamily="34" charset="0"/>
              </a:rPr>
              <a:t>și</a:t>
            </a:r>
            <a:r>
              <a:rPr lang="en-US" sz="3600" dirty="0" smtClean="0">
                <a:latin typeface="Arial Rounded MT Bold" pitchFamily="34" charset="0"/>
              </a:rPr>
              <a:t> </a:t>
            </a:r>
            <a:r>
              <a:rPr lang="ro-RO" sz="3600" dirty="0" smtClean="0">
                <a:latin typeface="Arial Rounded MT Bold" pitchFamily="34" charset="0"/>
              </a:rPr>
              <a:t>rezultatele </a:t>
            </a:r>
            <a:r>
              <a:rPr lang="ro-RO" sz="3600" dirty="0">
                <a:latin typeface="Arial Rounded MT Bold" pitchFamily="34" charset="0"/>
              </a:rPr>
              <a:t>obținute </a:t>
            </a:r>
            <a:r>
              <a:rPr lang="en-US" sz="3600" dirty="0" smtClean="0">
                <a:latin typeface="Arial Rounded MT Bold" pitchFamily="34" charset="0"/>
              </a:rPr>
              <a:t>la Academia de </a:t>
            </a:r>
            <a:r>
              <a:rPr lang="en-US" sz="3600" dirty="0" err="1" smtClean="0">
                <a:latin typeface="Arial Rounded MT Bold" pitchFamily="34" charset="0"/>
              </a:rPr>
              <a:t>Studii</a:t>
            </a:r>
            <a:r>
              <a:rPr lang="en-US" sz="3600" dirty="0" smtClean="0">
                <a:latin typeface="Arial Rounded MT Bold" pitchFamily="34" charset="0"/>
              </a:rPr>
              <a:t> </a:t>
            </a:r>
            <a:r>
              <a:rPr lang="en-US" sz="3600" dirty="0" err="1" smtClean="0">
                <a:latin typeface="Arial Rounded MT Bold" pitchFamily="34" charset="0"/>
              </a:rPr>
              <a:t>Economice</a:t>
            </a:r>
            <a:r>
              <a:rPr lang="en-US" sz="3600" dirty="0" smtClean="0">
                <a:latin typeface="Arial Rounded MT Bold" pitchFamily="34" charset="0"/>
              </a:rPr>
              <a:t> din Moldova</a:t>
            </a:r>
            <a:r>
              <a:rPr lang="x-none" sz="3600" b="1" smtClean="0">
                <a:latin typeface="Algerian" pitchFamily="82" charset="0"/>
              </a:rPr>
              <a:t>, </a:t>
            </a:r>
            <a:r>
              <a:rPr lang="x-none" sz="3600" b="1" dirty="0" smtClean="0"/>
              <a:t>2016</a:t>
            </a:r>
            <a:endParaRPr lang="ro-RO" sz="3600" b="1" dirty="0"/>
          </a:p>
        </p:txBody>
      </p:sp>
      <p:sp>
        <p:nvSpPr>
          <p:cNvPr id="3" name="Subtitlu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x-none" b="1" dirty="0" smtClean="0"/>
              <a:t>22 </a:t>
            </a:r>
            <a:r>
              <a:rPr lang="x-none" b="1" smtClean="0"/>
              <a:t>DECEMBRIE </a:t>
            </a:r>
            <a:r>
              <a:rPr lang="x-none" b="1" smtClean="0"/>
              <a:t>2016</a:t>
            </a:r>
            <a:endParaRPr lang="en-US" b="1" dirty="0" smtClean="0"/>
          </a:p>
          <a:p>
            <a:pPr algn="r"/>
            <a:r>
              <a:rPr lang="en-US" b="1" dirty="0" err="1" smtClean="0"/>
              <a:t>Cotelnic</a:t>
            </a:r>
            <a:r>
              <a:rPr lang="en-US" b="1" dirty="0" smtClean="0"/>
              <a:t> A., </a:t>
            </a:r>
            <a:r>
              <a:rPr lang="en-US" b="1" dirty="0" err="1" smtClean="0"/>
              <a:t>dr.hab</a:t>
            </a:r>
            <a:r>
              <a:rPr lang="en-US" b="1" dirty="0" smtClean="0"/>
              <a:t>., </a:t>
            </a:r>
            <a:r>
              <a:rPr lang="en-US" b="1" dirty="0" err="1" smtClean="0"/>
              <a:t>prof.univ</a:t>
            </a:r>
            <a:r>
              <a:rPr lang="en-US" b="1" dirty="0" smtClean="0"/>
              <a:t>., </a:t>
            </a:r>
            <a:r>
              <a:rPr lang="en-US" b="1" dirty="0" err="1" smtClean="0"/>
              <a:t>coordonator</a:t>
            </a:r>
            <a:r>
              <a:rPr lang="en-US" b="1" dirty="0" smtClean="0"/>
              <a:t> </a:t>
            </a:r>
            <a:r>
              <a:rPr lang="ro-RO" b="1" dirty="0" smtClean="0"/>
              <a:t>ASEM </a:t>
            </a:r>
            <a:r>
              <a:rPr lang="en-US" b="1" dirty="0" smtClean="0"/>
              <a:t>al </a:t>
            </a:r>
            <a:r>
              <a:rPr lang="en-US" b="1" dirty="0" err="1" smtClean="0"/>
              <a:t>proiec</a:t>
            </a:r>
            <a:r>
              <a:rPr lang="ro-RO" b="1" dirty="0" err="1" smtClean="0"/>
              <a:t>tului</a:t>
            </a:r>
            <a:endParaRPr lang="ro-RO" b="1" dirty="0"/>
          </a:p>
        </p:txBody>
      </p:sp>
      <p:pic>
        <p:nvPicPr>
          <p:cNvPr id="4" name="I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603" y="297604"/>
            <a:ext cx="2182557" cy="621846"/>
          </a:xfrm>
          <a:prstGeom prst="rect">
            <a:avLst/>
          </a:prstGeom>
        </p:spPr>
      </p:pic>
      <p:sp>
        <p:nvSpPr>
          <p:cNvPr id="5" name="Dreptunghi 4"/>
          <p:cNvSpPr/>
          <p:nvPr/>
        </p:nvSpPr>
        <p:spPr>
          <a:xfrm>
            <a:off x="5408612" y="50604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561884-EPP-1-2015-1-DK-EPPKA2-CBHE-JP</a:t>
            </a:r>
            <a:endParaRPr lang="ro-R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en-GB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o-R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en-GB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Introducing Problem Based Learning in Moldova: Toward Enhancing Students (PBLMD</a:t>
            </a:r>
            <a:r>
              <a:rPr lang="en-GB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o-R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1035" y="281293"/>
            <a:ext cx="2865368" cy="9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36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smtClean="0"/>
              <a:t>Diseminarea informației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o-RO" sz="2800" dirty="0" smtClean="0"/>
              <a:t>1. Ziarul ASEM – Curierul Economic</a:t>
            </a:r>
          </a:p>
          <a:p>
            <a:r>
              <a:rPr lang="ro-RO" sz="2800" dirty="0" smtClean="0"/>
              <a:t>2. Pagina de </a:t>
            </a:r>
            <a:r>
              <a:rPr lang="ro-RO" sz="2800" dirty="0" err="1" smtClean="0"/>
              <a:t>Facebook</a:t>
            </a:r>
            <a:r>
              <a:rPr lang="ro-RO" sz="2800" dirty="0" smtClean="0"/>
              <a:t> a facultății Business și Administrarea Afacerilor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1450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14" y="0"/>
            <a:ext cx="1201238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576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14" y="0"/>
            <a:ext cx="1201238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6965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08" y="0"/>
            <a:ext cx="11928022" cy="67845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184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71" y="-57151"/>
            <a:ext cx="11979729" cy="6858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183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837090" y="-2641145"/>
            <a:ext cx="6784518" cy="1206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074282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73479"/>
            <a:ext cx="11906250" cy="6784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097902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"/>
            <a:ext cx="11963400" cy="6727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589213" y="2514601"/>
            <a:ext cx="8915399" cy="1747156"/>
          </a:xfrm>
        </p:spPr>
        <p:txBody>
          <a:bodyPr>
            <a:normAutofit/>
          </a:bodyPr>
          <a:lstStyle/>
          <a:p>
            <a:r>
              <a:rPr lang="ro-RO" sz="4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MULȚUMESC PENTRU ATENȚIE!</a:t>
            </a:r>
            <a:endParaRPr lang="en-US" sz="48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589213" y="5004707"/>
            <a:ext cx="8915399" cy="1224643"/>
          </a:xfrm>
        </p:spPr>
        <p:txBody>
          <a:bodyPr>
            <a:normAutofit/>
          </a:bodyPr>
          <a:lstStyle/>
          <a:p>
            <a:r>
              <a:rPr lang="en-US" sz="5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CRĂCIUN FERICIT!</a:t>
            </a:r>
          </a:p>
        </p:txBody>
      </p:sp>
    </p:spTree>
    <p:extLst>
      <p:ext uri="{BB962C8B-B14F-4D97-AF65-F5344CB8AC3E}">
        <p14:creationId xmlns:p14="http://schemas.microsoft.com/office/powerpoint/2010/main" val="288241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 smtClean="0"/>
              <a:t>Activități efectuate</a:t>
            </a:r>
            <a:endParaRPr lang="ro-RO" dirty="0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>
          <a:xfrm>
            <a:off x="1596980" y="2133600"/>
            <a:ext cx="9907632" cy="3777622"/>
          </a:xfrm>
        </p:spPr>
        <p:txBody>
          <a:bodyPr>
            <a:normAutofit fontScale="92500" lnSpcReduction="10000"/>
          </a:bodyPr>
          <a:lstStyle/>
          <a:p>
            <a:r>
              <a:rPr lang="x-none" sz="2000" dirty="0" smtClean="0"/>
              <a:t>1</a:t>
            </a:r>
            <a:r>
              <a:rPr lang="x-none" sz="2000" smtClean="0"/>
              <a:t>. </a:t>
            </a:r>
            <a:r>
              <a:rPr lang="en-US" sz="2000" dirty="0" err="1" smtClean="0"/>
              <a:t>Workshop</a:t>
            </a:r>
            <a:r>
              <a:rPr lang="en-US" sz="2000" dirty="0" err="1"/>
              <a:t>:“Challenges</a:t>
            </a:r>
            <a:r>
              <a:rPr lang="en-US" sz="2000" dirty="0" smtClean="0"/>
              <a:t>,</a:t>
            </a:r>
            <a:r>
              <a:rPr lang="ro-RO" sz="2000" dirty="0" smtClean="0"/>
              <a:t> </a:t>
            </a:r>
            <a:r>
              <a:rPr lang="en-US" sz="2000" dirty="0" smtClean="0"/>
              <a:t>Implications </a:t>
            </a:r>
            <a:r>
              <a:rPr lang="en-US" sz="2000" dirty="0"/>
              <a:t>and Consequences of Implementing Student - </a:t>
            </a:r>
            <a:r>
              <a:rPr lang="en-US" sz="2000" dirty="0" err="1"/>
              <a:t>Centred</a:t>
            </a:r>
            <a:r>
              <a:rPr lang="en-US" sz="2000" dirty="0"/>
              <a:t>, Problem - Based, and Active Learning</a:t>
            </a:r>
            <a:r>
              <a:rPr lang="en-US" sz="2000" b="1" dirty="0"/>
              <a:t>” </a:t>
            </a:r>
            <a:r>
              <a:rPr lang="ro-RO" sz="2000" dirty="0" smtClean="0"/>
              <a:t>(</a:t>
            </a:r>
            <a:r>
              <a:rPr lang="ro-RO" sz="2000" dirty="0" err="1" smtClean="0"/>
              <a:t>Cotelnic</a:t>
            </a:r>
            <a:r>
              <a:rPr lang="ro-RO" sz="2000" dirty="0" smtClean="0"/>
              <a:t> A., Solcan N., </a:t>
            </a:r>
            <a:r>
              <a:rPr lang="ro-RO" sz="2000" dirty="0" err="1" smtClean="0"/>
              <a:t>Dorogaia</a:t>
            </a:r>
            <a:r>
              <a:rPr lang="ro-RO" sz="2000" dirty="0" smtClean="0"/>
              <a:t> I., </a:t>
            </a:r>
            <a:r>
              <a:rPr lang="ro-RO" sz="2000" dirty="0" err="1" smtClean="0"/>
              <a:t>Covaș</a:t>
            </a:r>
            <a:r>
              <a:rPr lang="ro-RO" sz="2000" dirty="0" smtClean="0"/>
              <a:t> L., </a:t>
            </a:r>
            <a:r>
              <a:rPr lang="ro-RO" sz="2000" dirty="0" err="1" smtClean="0"/>
              <a:t>Stihi</a:t>
            </a:r>
            <a:r>
              <a:rPr lang="ro-RO" sz="2000" dirty="0" smtClean="0"/>
              <a:t> </a:t>
            </a:r>
            <a:r>
              <a:rPr lang="ro-RO" sz="2000" dirty="0" err="1" smtClean="0"/>
              <a:t>L</a:t>
            </a:r>
            <a:r>
              <a:rPr lang="ro-RO" sz="2000" dirty="0" smtClean="0"/>
              <a:t>., </a:t>
            </a:r>
            <a:r>
              <a:rPr lang="ro-RO" sz="2000" dirty="0" err="1" smtClean="0"/>
              <a:t>Gaugaș</a:t>
            </a:r>
            <a:r>
              <a:rPr lang="ro-RO" sz="2000" dirty="0" smtClean="0"/>
              <a:t> T., </a:t>
            </a:r>
            <a:r>
              <a:rPr lang="ro-RO" sz="2000" dirty="0" err="1" smtClean="0"/>
              <a:t>Țîmbaliuc</a:t>
            </a:r>
            <a:r>
              <a:rPr lang="ro-RO" sz="2000" dirty="0" smtClean="0"/>
              <a:t> N., Baciu S., </a:t>
            </a:r>
            <a:r>
              <a:rPr lang="ro-RO" sz="2000" dirty="0" err="1" smtClean="0"/>
              <a:t>Sandulachi</a:t>
            </a:r>
            <a:r>
              <a:rPr lang="ro-RO" sz="2000" dirty="0" smtClean="0"/>
              <a:t> V.)</a:t>
            </a:r>
            <a:r>
              <a:rPr lang="x-none" sz="2000"/>
              <a:t> ianuarie </a:t>
            </a:r>
            <a:r>
              <a:rPr lang="ro-RO" sz="2000" dirty="0"/>
              <a:t>2016 </a:t>
            </a:r>
            <a:r>
              <a:rPr lang="ro-RO" sz="2000" dirty="0" smtClean="0"/>
              <a:t>, </a:t>
            </a:r>
            <a:r>
              <a:rPr lang="x-none" sz="2000" smtClean="0"/>
              <a:t>UTM</a:t>
            </a:r>
            <a:r>
              <a:rPr lang="en-US" sz="2000" dirty="0" smtClean="0"/>
              <a:t> </a:t>
            </a:r>
            <a:endParaRPr lang="ro-RO" sz="2000" dirty="0" smtClean="0"/>
          </a:p>
          <a:p>
            <a:endParaRPr lang="ro-RO" sz="2000" dirty="0" smtClean="0"/>
          </a:p>
          <a:p>
            <a:r>
              <a:rPr lang="x-none" sz="2000" smtClean="0"/>
              <a:t>2. Tr</a:t>
            </a:r>
            <a:r>
              <a:rPr lang="en-US" sz="2000" dirty="0" err="1" smtClean="0"/>
              <a:t>ai</a:t>
            </a:r>
            <a:r>
              <a:rPr lang="x-none" sz="2000" smtClean="0"/>
              <a:t>ning </a:t>
            </a:r>
            <a:r>
              <a:rPr lang="x-none" sz="2000" dirty="0" smtClean="0"/>
              <a:t>la ASEM (mai, 2016)</a:t>
            </a:r>
          </a:p>
          <a:p>
            <a:endParaRPr lang="ro-RO" sz="2000" dirty="0" smtClean="0"/>
          </a:p>
          <a:p>
            <a:r>
              <a:rPr lang="x-none" sz="2000" smtClean="0"/>
              <a:t>3</a:t>
            </a:r>
            <a:r>
              <a:rPr lang="x-none" sz="2000" dirty="0" smtClean="0"/>
              <a:t>. Conferința, octombrie 2016 (</a:t>
            </a:r>
            <a:r>
              <a:rPr lang="x-none" sz="2000" dirty="0" err="1" smtClean="0"/>
              <a:t>Cotelnic</a:t>
            </a:r>
            <a:r>
              <a:rPr lang="x-none" sz="2000" dirty="0" smtClean="0"/>
              <a:t> A, Solcan A., </a:t>
            </a:r>
            <a:r>
              <a:rPr lang="x-none" sz="2000" dirty="0" err="1" smtClean="0"/>
              <a:t>Țîmbaliuc</a:t>
            </a:r>
            <a:r>
              <a:rPr lang="x-none" sz="2000" dirty="0" smtClean="0"/>
              <a:t> </a:t>
            </a:r>
            <a:r>
              <a:rPr lang="x-none" sz="2000" smtClean="0"/>
              <a:t>N,</a:t>
            </a:r>
            <a:r>
              <a:rPr lang="en-US" sz="2000" dirty="0" smtClean="0"/>
              <a:t> </a:t>
            </a:r>
            <a:r>
              <a:rPr lang="en-US" sz="2000" dirty="0" err="1" smtClean="0"/>
              <a:t>Dorogaia</a:t>
            </a:r>
            <a:r>
              <a:rPr lang="en-US" sz="2000" dirty="0" smtClean="0"/>
              <a:t> I., </a:t>
            </a:r>
            <a:r>
              <a:rPr lang="en-US" sz="2000" dirty="0" err="1" smtClean="0"/>
              <a:t>Cova</a:t>
            </a:r>
            <a:r>
              <a:rPr lang="ro-RO" sz="2000" dirty="0" smtClean="0"/>
              <a:t>ș L., </a:t>
            </a:r>
            <a:r>
              <a:rPr lang="ro-RO" sz="2000" dirty="0" err="1" smtClean="0"/>
              <a:t>Stihi</a:t>
            </a:r>
            <a:r>
              <a:rPr lang="ro-RO" sz="2000" dirty="0" smtClean="0"/>
              <a:t> </a:t>
            </a:r>
            <a:r>
              <a:rPr lang="ro-RO" sz="2000" dirty="0" err="1" smtClean="0"/>
              <a:t>L</a:t>
            </a:r>
            <a:r>
              <a:rPr lang="ro-RO" sz="2000" dirty="0" smtClean="0"/>
              <a:t>.)</a:t>
            </a:r>
            <a:endParaRPr lang="x-none" sz="2000" dirty="0" smtClean="0"/>
          </a:p>
          <a:p>
            <a:endParaRPr lang="ro-RO" sz="2000" dirty="0" smtClean="0"/>
          </a:p>
          <a:p>
            <a:r>
              <a:rPr lang="x-none" sz="2000" smtClean="0"/>
              <a:t>4. </a:t>
            </a:r>
            <a:r>
              <a:rPr lang="ro-RO" sz="2000" dirty="0" smtClean="0"/>
              <a:t>Training din octombrie 2016</a:t>
            </a:r>
            <a:endParaRPr lang="x-none" sz="2000" dirty="0" smtClean="0"/>
          </a:p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73141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347" y="110815"/>
            <a:ext cx="7004911" cy="4627265"/>
          </a:xfrm>
          <a:prstGeom prst="rect">
            <a:avLst/>
          </a:prstGeom>
        </p:spPr>
      </p:pic>
      <p:pic>
        <p:nvPicPr>
          <p:cNvPr id="5" name="I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467" y="3041573"/>
            <a:ext cx="6791533" cy="3816427"/>
          </a:xfrm>
          <a:prstGeom prst="rect">
            <a:avLst/>
          </a:prstGeom>
        </p:spPr>
      </p:pic>
      <p:pic>
        <p:nvPicPr>
          <p:cNvPr id="6" name="I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9553" y="0"/>
            <a:ext cx="5712447" cy="412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79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564" y="0"/>
            <a:ext cx="5625081" cy="4029805"/>
          </a:xfrm>
          <a:prstGeom prst="rect">
            <a:avLst/>
          </a:prstGeom>
        </p:spPr>
      </p:pic>
      <p:pic>
        <p:nvPicPr>
          <p:cNvPr id="3" name="I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6856" y="-1"/>
            <a:ext cx="6435144" cy="4029805"/>
          </a:xfrm>
          <a:prstGeom prst="rect">
            <a:avLst/>
          </a:prstGeom>
        </p:spPr>
      </p:pic>
      <p:pic>
        <p:nvPicPr>
          <p:cNvPr id="4" name="I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8592" y="3425655"/>
            <a:ext cx="6096528" cy="343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08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 smtClean="0"/>
              <a:t>Achiziții de tehnică</a:t>
            </a:r>
            <a:endParaRPr lang="ro-RO" dirty="0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o-RO" sz="3200" dirty="0" smtClean="0"/>
              <a:t>A fost stabilit setul de tehnică necesar a fi procurat</a:t>
            </a:r>
            <a:endParaRPr lang="ro-RO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823" y="3284764"/>
            <a:ext cx="21431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307" y="4351564"/>
            <a:ext cx="22860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760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1648497" y="624110"/>
            <a:ext cx="9968248" cy="1204690"/>
          </a:xfrm>
        </p:spPr>
        <p:txBody>
          <a:bodyPr/>
          <a:lstStyle/>
          <a:p>
            <a:r>
              <a:rPr lang="x-none" dirty="0" smtClean="0"/>
              <a:t>Vizite de studiu</a:t>
            </a:r>
            <a:endParaRPr lang="ro-RO" dirty="0"/>
          </a:p>
        </p:txBody>
      </p:sp>
      <p:graphicFrame>
        <p:nvGraphicFramePr>
          <p:cNvPr id="4" name="Substituent conținut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3702508"/>
              </p:ext>
            </p:extLst>
          </p:nvPr>
        </p:nvGraphicFramePr>
        <p:xfrm>
          <a:off x="1647825" y="1828800"/>
          <a:ext cx="9969501" cy="40576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0541"/>
                <a:gridCol w="2952827"/>
                <a:gridCol w="3706133"/>
              </a:tblGrid>
              <a:tr h="603276">
                <a:tc>
                  <a:txBody>
                    <a:bodyPr/>
                    <a:lstStyle/>
                    <a:p>
                      <a:r>
                        <a:rPr lang="x-none" dirty="0" smtClean="0"/>
                        <a:t>Universitatea</a:t>
                      </a:r>
                      <a:endParaRPr lang="ro-R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x-none" dirty="0" smtClean="0"/>
                        <a:t>Perioada</a:t>
                      </a:r>
                      <a:endParaRPr lang="ro-R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x-none" dirty="0" smtClean="0"/>
                        <a:t>Persoane</a:t>
                      </a:r>
                      <a:endParaRPr lang="ro-RO" dirty="0"/>
                    </a:p>
                  </a:txBody>
                  <a:tcPr/>
                </a:tc>
              </a:tr>
              <a:tr h="603276">
                <a:tc>
                  <a:txBody>
                    <a:bodyPr/>
                    <a:lstStyle/>
                    <a:p>
                      <a:r>
                        <a:rPr lang="x-none" dirty="0" err="1" smtClean="0"/>
                        <a:t>Aalborg</a:t>
                      </a:r>
                      <a:r>
                        <a:rPr lang="x-none" dirty="0" smtClean="0"/>
                        <a:t>,</a:t>
                      </a:r>
                      <a:r>
                        <a:rPr lang="x-none" baseline="0" dirty="0" smtClean="0"/>
                        <a:t> Danemarca</a:t>
                      </a:r>
                      <a:endParaRPr lang="ro-R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dirty="0" smtClean="0"/>
                        <a:t>08-12 februarie 2016</a:t>
                      </a:r>
                      <a:endParaRPr lang="ro-R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x-none" dirty="0" err="1" smtClean="0"/>
                        <a:t>A.Cotelnic</a:t>
                      </a:r>
                      <a:r>
                        <a:rPr lang="x-none" dirty="0" smtClean="0"/>
                        <a:t>, </a:t>
                      </a:r>
                      <a:r>
                        <a:rPr lang="x-none" dirty="0" err="1" smtClean="0"/>
                        <a:t>T.Gaugaș</a:t>
                      </a:r>
                      <a:endParaRPr lang="ro-RO" dirty="0"/>
                    </a:p>
                  </a:txBody>
                  <a:tcPr/>
                </a:tc>
              </a:tr>
              <a:tr h="1041271">
                <a:tc>
                  <a:txBody>
                    <a:bodyPr/>
                    <a:lstStyle/>
                    <a:p>
                      <a:r>
                        <a:rPr lang="da-DK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Gloucestershire</a:t>
                      </a:r>
                      <a:r>
                        <a:rPr lang="x-none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Marea Britanie</a:t>
                      </a:r>
                      <a:endParaRPr lang="ro-R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dirty="0" smtClean="0"/>
                        <a:t>29 februarie – 04 martie 2016</a:t>
                      </a:r>
                      <a:endParaRPr lang="ro-R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x-none" dirty="0" err="1" smtClean="0"/>
                        <a:t>A.Cotelnic</a:t>
                      </a:r>
                      <a:r>
                        <a:rPr lang="x-none" dirty="0" smtClean="0"/>
                        <a:t>, </a:t>
                      </a:r>
                      <a:r>
                        <a:rPr lang="x-none" dirty="0" err="1" smtClean="0"/>
                        <a:t>N.Țîmbaliuc</a:t>
                      </a:r>
                      <a:endParaRPr lang="ro-RO" dirty="0"/>
                    </a:p>
                  </a:txBody>
                  <a:tcPr/>
                </a:tc>
              </a:tr>
              <a:tr h="603276">
                <a:tc>
                  <a:txBody>
                    <a:bodyPr/>
                    <a:lstStyle/>
                    <a:p>
                      <a:r>
                        <a:rPr lang="ro-RO" b="0" dirty="0" err="1" smtClean="0"/>
                        <a:t>Siegen</a:t>
                      </a:r>
                      <a:r>
                        <a:rPr lang="ro-RO" b="0" dirty="0" smtClean="0"/>
                        <a:t>, Germania</a:t>
                      </a:r>
                      <a:endParaRPr lang="ro-RO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dirty="0" smtClean="0"/>
                        <a:t>11-15 aprilie 2016</a:t>
                      </a:r>
                      <a:endParaRPr lang="ro-R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x-none" dirty="0" err="1" smtClean="0"/>
                        <a:t>A.Cotelnic</a:t>
                      </a:r>
                      <a:r>
                        <a:rPr lang="x-none" dirty="0" smtClean="0"/>
                        <a:t>, </a:t>
                      </a:r>
                      <a:r>
                        <a:rPr lang="x-none" dirty="0" err="1" smtClean="0"/>
                        <a:t>A.Solcan</a:t>
                      </a:r>
                      <a:endParaRPr lang="ro-RO" dirty="0"/>
                    </a:p>
                  </a:txBody>
                  <a:tcPr/>
                </a:tc>
              </a:tr>
              <a:tr h="603276">
                <a:tc>
                  <a:txBody>
                    <a:bodyPr/>
                    <a:lstStyle/>
                    <a:p>
                      <a:r>
                        <a:rPr lang="x-none" dirty="0" smtClean="0"/>
                        <a:t>Stockholm,</a:t>
                      </a:r>
                      <a:r>
                        <a:rPr lang="x-none" baseline="0" dirty="0" smtClean="0"/>
                        <a:t> Suedia</a:t>
                      </a:r>
                      <a:endParaRPr lang="ro-R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dirty="0" smtClean="0"/>
                        <a:t>26-30</a:t>
                      </a:r>
                      <a:r>
                        <a:rPr lang="ro-RO" baseline="0" dirty="0" smtClean="0"/>
                        <a:t> septembrie 2016</a:t>
                      </a:r>
                      <a:endParaRPr lang="ro-R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x-none" dirty="0" err="1" smtClean="0"/>
                        <a:t>I.Dorogaia</a:t>
                      </a:r>
                      <a:r>
                        <a:rPr lang="x-none" dirty="0" smtClean="0"/>
                        <a:t>, </a:t>
                      </a:r>
                      <a:r>
                        <a:rPr lang="x-none" dirty="0" err="1" smtClean="0"/>
                        <a:t>S.Baciu</a:t>
                      </a:r>
                      <a:endParaRPr lang="ro-RO" dirty="0"/>
                    </a:p>
                  </a:txBody>
                  <a:tcPr/>
                </a:tc>
              </a:tr>
              <a:tr h="603276">
                <a:tc>
                  <a:txBody>
                    <a:bodyPr/>
                    <a:lstStyle/>
                    <a:p>
                      <a:r>
                        <a:rPr lang="x-none" dirty="0" err="1" smtClean="0"/>
                        <a:t>Aalborg</a:t>
                      </a:r>
                      <a:r>
                        <a:rPr lang="x-none" dirty="0" smtClean="0"/>
                        <a:t>,</a:t>
                      </a:r>
                      <a:r>
                        <a:rPr lang="x-none" baseline="0" dirty="0" smtClean="0"/>
                        <a:t> Danemarca</a:t>
                      </a:r>
                      <a:endParaRPr lang="ro-R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dirty="0" smtClean="0"/>
                        <a:t>02-08 octombrie 2016</a:t>
                      </a:r>
                      <a:endParaRPr lang="ro-R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x-none" dirty="0" smtClean="0"/>
                        <a:t>Gr. </a:t>
                      </a:r>
                      <a:r>
                        <a:rPr lang="x-none" dirty="0" err="1" smtClean="0"/>
                        <a:t>Belostecinic</a:t>
                      </a:r>
                      <a:r>
                        <a:rPr lang="x-none" dirty="0" smtClean="0"/>
                        <a:t>, </a:t>
                      </a:r>
                      <a:r>
                        <a:rPr lang="x-none" dirty="0" err="1" smtClean="0"/>
                        <a:t>A.Cotelnic</a:t>
                      </a:r>
                      <a:endParaRPr lang="ro-RO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308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 smtClean="0"/>
              <a:t>Mobilități academice</a:t>
            </a:r>
            <a:endParaRPr lang="ro-RO" dirty="0"/>
          </a:p>
        </p:txBody>
      </p:sp>
      <p:graphicFrame>
        <p:nvGraphicFramePr>
          <p:cNvPr id="4" name="Substituent conținut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3044515"/>
              </p:ext>
            </p:extLst>
          </p:nvPr>
        </p:nvGraphicFramePr>
        <p:xfrm>
          <a:off x="1632857" y="1583872"/>
          <a:ext cx="9871756" cy="4359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1104"/>
                <a:gridCol w="2438528"/>
                <a:gridCol w="4382124"/>
              </a:tblGrid>
              <a:tr h="630461">
                <a:tc>
                  <a:txBody>
                    <a:bodyPr/>
                    <a:lstStyle/>
                    <a:p>
                      <a:r>
                        <a:rPr lang="x-none" dirty="0" smtClean="0"/>
                        <a:t>Universitatea</a:t>
                      </a:r>
                      <a:endParaRPr lang="ro-R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x-none" dirty="0" smtClean="0"/>
                        <a:t>Perioada</a:t>
                      </a:r>
                      <a:endParaRPr lang="ro-R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x-none" dirty="0" smtClean="0"/>
                        <a:t>Persoane</a:t>
                      </a:r>
                      <a:endParaRPr lang="ro-RO" dirty="0"/>
                    </a:p>
                  </a:txBody>
                  <a:tcPr/>
                </a:tc>
              </a:tr>
              <a:tr h="1088194">
                <a:tc>
                  <a:txBody>
                    <a:bodyPr/>
                    <a:lstStyle/>
                    <a:p>
                      <a:r>
                        <a:rPr lang="x-none" dirty="0" err="1" smtClean="0"/>
                        <a:t>Aalborg</a:t>
                      </a:r>
                      <a:r>
                        <a:rPr lang="x-none" dirty="0" smtClean="0"/>
                        <a:t>,</a:t>
                      </a:r>
                      <a:r>
                        <a:rPr lang="x-none" baseline="0" dirty="0" smtClean="0"/>
                        <a:t> Danemarca</a:t>
                      </a:r>
                      <a:endParaRPr lang="ro-R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dirty="0" smtClean="0"/>
                        <a:t>07-18 noiembrie 2016</a:t>
                      </a:r>
                      <a:endParaRPr lang="ro-R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x-none" dirty="0" err="1" smtClean="0"/>
                        <a:t>A.Solcan</a:t>
                      </a:r>
                      <a:r>
                        <a:rPr lang="x-none" dirty="0" smtClean="0"/>
                        <a:t>,</a:t>
                      </a:r>
                      <a:r>
                        <a:rPr lang="x-none" baseline="0" dirty="0" smtClean="0"/>
                        <a:t> </a:t>
                      </a:r>
                      <a:r>
                        <a:rPr lang="x-none" baseline="0" dirty="0" err="1" smtClean="0"/>
                        <a:t>I.Dorogaia</a:t>
                      </a:r>
                      <a:r>
                        <a:rPr lang="x-none" baseline="0" dirty="0" smtClean="0"/>
                        <a:t>, </a:t>
                      </a:r>
                      <a:r>
                        <a:rPr lang="x-none" baseline="0" dirty="0" err="1" smtClean="0"/>
                        <a:t>L.Stihi</a:t>
                      </a:r>
                      <a:r>
                        <a:rPr lang="x-none" baseline="0" dirty="0" smtClean="0"/>
                        <a:t>, </a:t>
                      </a:r>
                      <a:r>
                        <a:rPr lang="x-none" baseline="0" dirty="0" err="1" smtClean="0"/>
                        <a:t>L.Covaș</a:t>
                      </a:r>
                      <a:r>
                        <a:rPr lang="x-none" baseline="0" dirty="0" smtClean="0"/>
                        <a:t>, </a:t>
                      </a:r>
                      <a:r>
                        <a:rPr lang="x-none" baseline="0" dirty="0" err="1" smtClean="0"/>
                        <a:t>S.Baciu</a:t>
                      </a:r>
                      <a:endParaRPr lang="ro-RO" dirty="0"/>
                    </a:p>
                  </a:txBody>
                  <a:tcPr/>
                </a:tc>
              </a:tr>
              <a:tr h="1088194">
                <a:tc>
                  <a:txBody>
                    <a:bodyPr/>
                    <a:lstStyle/>
                    <a:p>
                      <a:r>
                        <a:rPr lang="da-DK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Gloucestershire</a:t>
                      </a:r>
                      <a:r>
                        <a:rPr lang="x-none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Marea Britanie</a:t>
                      </a:r>
                      <a:endParaRPr lang="ro-R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x-none" dirty="0" smtClean="0"/>
                        <a:t>4-16 decembrie 2016</a:t>
                      </a:r>
                      <a:endParaRPr lang="ro-R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x-none" dirty="0" err="1" smtClean="0"/>
                        <a:t>A.Cotelnic</a:t>
                      </a:r>
                      <a:endParaRPr lang="ro-RO" dirty="0"/>
                    </a:p>
                  </a:txBody>
                  <a:tcPr/>
                </a:tc>
              </a:tr>
              <a:tr h="1552879">
                <a:tc>
                  <a:txBody>
                    <a:bodyPr/>
                    <a:lstStyle/>
                    <a:p>
                      <a:r>
                        <a:rPr lang="da-DK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Gloucestershire</a:t>
                      </a:r>
                      <a:r>
                        <a:rPr lang="x-none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Marea Britanie</a:t>
                      </a:r>
                      <a:endParaRPr lang="ro-R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x-none" dirty="0" smtClean="0"/>
                        <a:t>13-24 </a:t>
                      </a:r>
                      <a:r>
                        <a:rPr lang="x-none" smtClean="0"/>
                        <a:t>februarie 2017</a:t>
                      </a:r>
                      <a:endParaRPr lang="en-US" dirty="0" smtClean="0"/>
                    </a:p>
                    <a:p>
                      <a:endParaRPr lang="ro-R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x-none" dirty="0" err="1" smtClean="0"/>
                        <a:t>Gh.Țurcanu</a:t>
                      </a:r>
                      <a:r>
                        <a:rPr lang="x-none" dirty="0" smtClean="0"/>
                        <a:t>,</a:t>
                      </a:r>
                      <a:r>
                        <a:rPr lang="x-none" baseline="0" dirty="0" smtClean="0"/>
                        <a:t> </a:t>
                      </a:r>
                      <a:r>
                        <a:rPr lang="x-none" baseline="0" dirty="0" err="1" smtClean="0"/>
                        <a:t>V.Zamaru</a:t>
                      </a:r>
                      <a:r>
                        <a:rPr lang="x-none" baseline="0" dirty="0" smtClean="0"/>
                        <a:t>, </a:t>
                      </a:r>
                      <a:r>
                        <a:rPr lang="x-none" baseline="0" dirty="0" err="1" smtClean="0"/>
                        <a:t>T.Gaugaș</a:t>
                      </a:r>
                      <a:r>
                        <a:rPr lang="x-none" baseline="0" dirty="0" smtClean="0"/>
                        <a:t>, </a:t>
                      </a:r>
                      <a:r>
                        <a:rPr lang="x-none" baseline="0" dirty="0" err="1" smtClean="0"/>
                        <a:t>N.Țîmbaliuc</a:t>
                      </a:r>
                      <a:r>
                        <a:rPr lang="x-none" baseline="0" dirty="0" smtClean="0"/>
                        <a:t>, </a:t>
                      </a:r>
                      <a:r>
                        <a:rPr lang="x-none" baseline="0" dirty="0" err="1" smtClean="0"/>
                        <a:t>L.Erhan</a:t>
                      </a:r>
                      <a:r>
                        <a:rPr lang="x-none" baseline="0" dirty="0" smtClean="0"/>
                        <a:t>, </a:t>
                      </a:r>
                      <a:r>
                        <a:rPr lang="x-none" baseline="0" dirty="0" err="1" smtClean="0"/>
                        <a:t>A.Rău</a:t>
                      </a:r>
                      <a:endParaRPr lang="ro-RO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913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 smtClean="0"/>
              <a:t>Raportul WP2</a:t>
            </a:r>
            <a:endParaRPr lang="ro-RO" dirty="0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>
          <a:xfrm>
            <a:off x="2589212" y="1420585"/>
            <a:ext cx="8915400" cy="4849585"/>
          </a:xfrm>
        </p:spPr>
        <p:txBody>
          <a:bodyPr/>
          <a:lstStyle/>
          <a:p>
            <a:r>
              <a:rPr lang="x-none" sz="2000" dirty="0" smtClean="0"/>
              <a:t>Pe program de studiu: Realizatori: </a:t>
            </a:r>
            <a:r>
              <a:rPr lang="x-none" sz="2000" dirty="0" err="1" smtClean="0"/>
              <a:t>A,Cotelnic</a:t>
            </a:r>
            <a:r>
              <a:rPr lang="x-none" sz="2000" dirty="0" smtClean="0"/>
              <a:t>, </a:t>
            </a:r>
            <a:r>
              <a:rPr lang="x-none" sz="2000" dirty="0" err="1" smtClean="0"/>
              <a:t>T.Gaugaș</a:t>
            </a:r>
            <a:r>
              <a:rPr lang="x-none" sz="2000" smtClean="0"/>
              <a:t>, N.Țîmbaliuc</a:t>
            </a:r>
            <a:r>
              <a:rPr lang="ro-RO" sz="2000" dirty="0" smtClean="0"/>
              <a:t>. Raport finalizat și prezentat</a:t>
            </a:r>
          </a:p>
          <a:p>
            <a:endParaRPr lang="ro-RO" sz="2000" dirty="0"/>
          </a:p>
          <a:p>
            <a:endParaRPr lang="x-none" sz="2000" dirty="0" smtClean="0"/>
          </a:p>
          <a:p>
            <a:endParaRPr lang="ro-RO" sz="2000" dirty="0" smtClean="0"/>
          </a:p>
          <a:p>
            <a:r>
              <a:rPr lang="x-none" sz="2000" smtClean="0"/>
              <a:t>Pe </a:t>
            </a:r>
            <a:r>
              <a:rPr lang="x-none" sz="2000" dirty="0" smtClean="0"/>
              <a:t>componenta pedagogică: </a:t>
            </a:r>
            <a:r>
              <a:rPr lang="x-none" sz="2000" dirty="0" err="1" smtClean="0"/>
              <a:t>S.Baciu</a:t>
            </a:r>
            <a:r>
              <a:rPr lang="x-none" sz="2000" dirty="0" smtClean="0"/>
              <a:t>, </a:t>
            </a:r>
            <a:r>
              <a:rPr lang="x-none" sz="2000" dirty="0" err="1" smtClean="0"/>
              <a:t>A.Solcan</a:t>
            </a:r>
            <a:r>
              <a:rPr lang="x-none" sz="2000" smtClean="0"/>
              <a:t>, I.Dorogaia</a:t>
            </a:r>
            <a:r>
              <a:rPr lang="ro-RO" sz="2000" dirty="0" smtClean="0"/>
              <a:t>. Raportul este pe cale de finalizare</a:t>
            </a:r>
            <a:endParaRPr lang="x-none" sz="2000" dirty="0" smtClean="0"/>
          </a:p>
          <a:p>
            <a:endParaRPr lang="x-none" dirty="0" smtClean="0"/>
          </a:p>
          <a:p>
            <a:endParaRPr lang="ro-RO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396" y="4131128"/>
            <a:ext cx="249555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567" y="1802265"/>
            <a:ext cx="294322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145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 smtClean="0"/>
              <a:t>Raportul WP3</a:t>
            </a:r>
            <a:endParaRPr lang="ro-RO" dirty="0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x-none" sz="2400" dirty="0" smtClean="0"/>
              <a:t>Realizatori: </a:t>
            </a:r>
            <a:r>
              <a:rPr lang="x-none" sz="2400" dirty="0" err="1" smtClean="0"/>
              <a:t>A.Cotelnic</a:t>
            </a:r>
            <a:r>
              <a:rPr lang="x-none" sz="2400" smtClean="0"/>
              <a:t>, A.Solcan</a:t>
            </a:r>
            <a:r>
              <a:rPr lang="ro-RO" sz="2400" dirty="0" smtClean="0"/>
              <a:t>. Este pe cale de finalizare. Va fi prezentat până pe 10 ianuarie 2017.</a:t>
            </a:r>
            <a:endParaRPr lang="ro-RO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670" y="3144611"/>
            <a:ext cx="2695575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804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diere">
  <a:themeElements>
    <a:clrScheme name="Adiere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Adier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Adiere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178</TotalTime>
  <Words>337</Words>
  <Application>Microsoft Office PowerPoint</Application>
  <PresentationFormat>Custom</PresentationFormat>
  <Paragraphs>61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Adiere</vt:lpstr>
      <vt:lpstr>Stadiul actual al proiectului: activități efectuate și rezultatele obținute la Academia de Studii Economice din Moldova, 2016</vt:lpstr>
      <vt:lpstr>Activități efectuate</vt:lpstr>
      <vt:lpstr>PowerPoint Presentation</vt:lpstr>
      <vt:lpstr>PowerPoint Presentation</vt:lpstr>
      <vt:lpstr>Achiziții de tehnică</vt:lpstr>
      <vt:lpstr>Vizite de studiu</vt:lpstr>
      <vt:lpstr>Mobilități academice</vt:lpstr>
      <vt:lpstr>Raportul WP2</vt:lpstr>
      <vt:lpstr>Raportul WP3</vt:lpstr>
      <vt:lpstr>Diseminarea informației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MULȚUMESC PENTRU ATENȚIE!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Prezentare PowerPoint</dc:title>
  <dc:creator>Ala</dc:creator>
  <cp:lastModifiedBy>User</cp:lastModifiedBy>
  <cp:revision>38</cp:revision>
  <dcterms:created xsi:type="dcterms:W3CDTF">2016-12-12T21:19:26Z</dcterms:created>
  <dcterms:modified xsi:type="dcterms:W3CDTF">2017-01-23T12:03:44Z</dcterms:modified>
</cp:coreProperties>
</file>