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67" r:id="rId17"/>
  </p:sldIdLst>
  <p:sldSz cx="12192000" cy="6858000"/>
  <p:notesSz cx="9931400" cy="67945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0F4F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80" autoAdjust="0"/>
    <p:restoredTop sz="94696" autoAdjust="0"/>
  </p:normalViewPr>
  <p:slideViewPr>
    <p:cSldViewPr snapToGrid="0">
      <p:cViewPr varScale="1">
        <p:scale>
          <a:sx n="69" d="100"/>
          <a:sy n="69" d="100"/>
        </p:scale>
        <p:origin x="-69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5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8EE7608-6253-498D-8AA3-DC99EB22F9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2CFAD33-50C3-4FEF-A880-9D0F798CC2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4700" y="0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86733-1C0A-4024-8900-1DC93838C7D4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604B53F-7950-476F-9326-C2B8F5BAEF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453472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F14EF0-6D74-4EBF-B75F-27CAF8DD3B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4700" y="6453472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93F61-65B4-4401-881B-31A53E9C44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4320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7" y="0"/>
            <a:ext cx="4303606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54804-FC65-489D-AED4-3C3EBDC20465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6700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69853"/>
            <a:ext cx="7945120" cy="2675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3596"/>
            <a:ext cx="4303606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7" y="6453596"/>
            <a:ext cx="4303606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F6151-F0BA-48CB-981D-6D179CB4A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010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9449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3881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4947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7767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3455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20813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69224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9864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51962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4288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4433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6196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7547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922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0366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6151-F0BA-48CB-981D-6D179CB4AE9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473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8B676D-2768-4B30-8692-8198DDD79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DFF7A8-951F-4C10-97C1-74C131AC9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693EBE-3040-4B97-AC1F-0D079A67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8AD3F8-0CFD-43BD-94CC-88F6FA1A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B6E3B7-B1F5-4DF7-A8AC-C4CA7971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77339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93E69-9D78-4DFA-B3D6-E4A7D882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4E33D0C-D3DB-486F-8FD2-C217DEA20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3161D8-476F-4B51-A751-4E9EE9D9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DCA625-14A8-4562-B92E-0E961DB8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5CF6B3-F470-4307-8C84-A5F6EFB72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7626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1EB0D1-CED3-431F-BDDC-580A39005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ACA383A-AB17-44B9-BDA0-B881F45D2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4D17BB-1C2F-45C1-A19B-A4726959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B02CCB-0BB1-49A2-A32F-D059D181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5626EB-4733-4A30-8003-8C9CE83A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1465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923958-42AB-488A-B072-CB5A4D39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2E89DE-0A99-456C-8A4F-4A3B68E59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50C0C9-CF40-48FF-9880-34DE69A1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2D181E-108A-4551-AA65-94CC80291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09AEE0-8326-4163-8930-0D04A541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57723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1424D-1E04-4D1A-BDBF-48B102FAC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9055EC-B881-43E2-A05D-943DB940F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3EA028-CEC1-4FCD-93FC-94511301E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6EBB59-F4C0-441D-B5BB-F81E04A4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6BD3B5-A815-4E01-BFCF-08CFADAF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11527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9E724F-6EC2-4ED9-B233-9F99080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C6C9EB-68BC-4558-9EA4-A6CF66FFD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6C03B74-56C5-435E-8AEF-F6093C987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1D41A6-7C5F-4E90-ABA8-AD104AC8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181474-042C-4247-806C-3BAD56230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E20D8B-D334-4156-8CBC-7FE880433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97536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E26815-A1F4-4DF3-B724-1D1E79D94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241030-D707-46D1-888B-D009A92C6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F4D6BB2-8914-4B69-957B-99624109D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382B89-2328-45A9-9E53-A7DC6C308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C1D6D2-8AF1-47BB-8A99-B44648493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C035BF2-35FB-45C4-945B-3A1A1797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EB0FBBA-EE2F-46CC-9DCD-2B96EFC8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615F2E9-4254-44DE-A3AD-0C2A2840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91347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F521B4-28A8-40CB-8982-6D8979346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E357F20-8FFC-4B9C-8D1D-BE686DD7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6C72FA3-56E5-4B1B-988F-CA0C2CDE4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2561ED-BEC1-4297-B2B7-FB1658C7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06455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6876DF-6763-4AA2-B88F-40157A5DE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FFF7860-E680-4F1B-BFF8-E47CE07DD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982718C-A475-4852-AB38-D03459BEC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43699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C5B7A-3ADD-4A47-8444-5A1D8C2C2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837DBA-FBBE-4A39-B151-C6CABB508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E4C1D2-7987-4E20-9776-5F396C9EE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991F7F-7AEA-4D7C-AA28-2F18431C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A7EB852-AF1F-4E2D-922F-D130305C8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17BE72-86AF-455D-8959-43B100AB1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85928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9DDBFE-A2BA-41EC-B881-801F79DE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C7FC0EF-C7AE-4D51-8C4E-E00EC0D5D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DAC63B-A360-4639-A239-9898202BD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0EACDD-A407-401E-B306-BA9E0B7C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482A11-158A-463A-908A-4C29C4B9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D9E930-FAA9-4DEC-8750-00F9FFD4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38183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2E9CD0A-25AC-4397-B64F-F37F7A980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55C758-A016-4735-9408-3CBDCB6A6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8B37B6-A603-43C3-B412-E69BD306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6F3DF-B63C-4B95-9A4C-FFDE44F97CDE}" type="datetimeFigureOut">
              <a:rPr lang="ro-RO" smtClean="0"/>
              <a:pPr/>
              <a:t>08.05.2018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F03BB5-3C96-433D-AE94-A94BB8BF36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712748-A62D-4FD7-8EA8-75CF54041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B1CDD-8059-4521-9F37-A2ED64D7D0C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69376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cid:5E12B587-6C7B-4190-A39C-F5CB9D582345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tartup4diaspora@smart.org.ro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artup4diaspora.ro/" TargetMode="External"/><Relationship Id="rId5" Type="http://schemas.openxmlformats.org/officeDocument/2006/relationships/hyperlink" Target="mailto:imm_sv@yahoo.com" TargetMode="External"/><Relationship Id="rId4" Type="http://schemas.openxmlformats.org/officeDocument/2006/relationships/hyperlink" Target="mailto:startup4diaspora@lsrs.r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7720" y="4250705"/>
            <a:ext cx="9596755" cy="1375049"/>
          </a:xfrm>
        </p:spPr>
        <p:txBody>
          <a:bodyPr>
            <a:normAutofit fontScale="47500" lnSpcReduction="20000"/>
          </a:bodyPr>
          <a:lstStyle/>
          <a:p>
            <a:r>
              <a:rPr lang="en-GB" sz="16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dirty="0"/>
          </a:p>
        </p:txBody>
      </p:sp>
      <p:pic>
        <p:nvPicPr>
          <p:cNvPr id="4" name="Picture 3" descr="cid:5E12B587-6C7B-4190-A39C-F5CB9D582345">
            <a:extLst>
              <a:ext uri="{FF2B5EF4-FFF2-40B4-BE49-F238E27FC236}">
                <a16:creationId xmlns:a16="http://schemas.microsoft.com/office/drawing/2014/main" xmlns="" id="{C28C2165-312B-46D7-92F7-F810C199A630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7722" y="365760"/>
            <a:ext cx="9596754" cy="3749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BE0FCBB-3BE0-4DF2-B540-F7A01B61EF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928" y="5748238"/>
            <a:ext cx="1603387" cy="9698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8D7B5DD-3CC4-48AF-9414-22DA583D5B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4090" y="5849916"/>
            <a:ext cx="883819" cy="8681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5F7FA51-BED5-4EAB-9933-A2CCB668AB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85433" y="5760738"/>
            <a:ext cx="1110639" cy="9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65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-1" y="1204859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CONSILIERE ȘI MENTORAT</a:t>
            </a:r>
            <a:endParaRPr lang="ro-RO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3F2A97FB-A7C1-4CE9-B856-034B90B21CDF}"/>
              </a:ext>
            </a:extLst>
          </p:cNvPr>
          <p:cNvSpPr txBox="1">
            <a:spLocks/>
          </p:cNvSpPr>
          <p:nvPr/>
        </p:nvSpPr>
        <p:spPr>
          <a:xfrm>
            <a:off x="1" y="2045110"/>
            <a:ext cx="12191999" cy="9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2100" b="1" i="1" dirty="0">
                <a:solidFill>
                  <a:srgbClr val="FF0000"/>
                </a:solidFill>
                <a:latin typeface="+mj-lt"/>
              </a:rPr>
              <a:t>Uneori, succesul nu este despre a lua decizia corectă, este mai mult despre a lua o decizie!</a:t>
            </a:r>
            <a:r>
              <a:rPr lang="en-GB" sz="2100" b="1" i="1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r>
              <a:rPr lang="en-GB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MONITORIZARE ȘI EVALUARE</a:t>
            </a:r>
            <a:endParaRPr lang="ro-RO" sz="3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1" y="3429000"/>
            <a:ext cx="12191999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o-RO" i="1" dirty="0">
                <a:latin typeface="+mj-lt"/>
              </a:rPr>
              <a:t>	Pe parcursul celor 12 luni de la înființarea juridică și demararea afacerii tale, echipa noastră de specialiști </a:t>
            </a:r>
            <a:r>
              <a:rPr lang="en-GB" i="1" dirty="0" err="1">
                <a:latin typeface="+mj-lt"/>
              </a:rPr>
              <a:t>va</a:t>
            </a:r>
            <a:r>
              <a:rPr lang="ro-RO" i="1" dirty="0">
                <a:latin typeface="+mj-lt"/>
              </a:rPr>
              <a:t> monitoriza și </a:t>
            </a:r>
            <a:r>
              <a:rPr lang="en-GB" i="1" dirty="0" err="1">
                <a:latin typeface="+mj-lt"/>
              </a:rPr>
              <a:t>va</a:t>
            </a:r>
            <a:r>
              <a:rPr lang="en-GB" i="1" dirty="0">
                <a:latin typeface="+mj-lt"/>
              </a:rPr>
              <a:t> </a:t>
            </a:r>
            <a:r>
              <a:rPr lang="ro-RO" i="1" dirty="0">
                <a:latin typeface="+mj-lt"/>
              </a:rPr>
              <a:t>evalua fiecare etapă de implementare a afacerii tale</a:t>
            </a:r>
            <a:r>
              <a:rPr lang="en-GB" i="1" dirty="0">
                <a:latin typeface="+mj-lt"/>
              </a:rPr>
              <a:t>.</a:t>
            </a:r>
          </a:p>
          <a:p>
            <a:pPr>
              <a:lnSpc>
                <a:spcPct val="300000"/>
              </a:lnSpc>
            </a:pPr>
            <a:r>
              <a:rPr lang="en-GB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SUCCES!</a:t>
            </a:r>
          </a:p>
          <a:p>
            <a:pPr algn="just"/>
            <a:endParaRPr lang="ro-RO" i="1" dirty="0">
              <a:latin typeface="+mj-lt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 dirty="0" err="1"/>
              <a:t>Vino</a:t>
            </a:r>
            <a:r>
              <a:rPr lang="ro-RO" sz="1800" i="1" dirty="0"/>
              <a:t> alături de noi! </a:t>
            </a:r>
            <a:endParaRPr lang="ro-RO" sz="1800" dirty="0"/>
          </a:p>
          <a:p>
            <a:pPr algn="r"/>
            <a:r>
              <a:rPr lang="ro-RO" sz="1800" i="1" dirty="0"/>
              <a:t>Este șansa ta să îți deschizi propria afacere în România!</a:t>
            </a:r>
            <a:endParaRPr lang="ro-RO" sz="1800" dirty="0"/>
          </a:p>
          <a:p>
            <a:endParaRPr lang="ro-RO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6392A3B-BA27-4844-8337-6DAC8643F2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3134" y="44220"/>
            <a:ext cx="1317136" cy="86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82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-1" y="2043404"/>
            <a:ext cx="12191999" cy="47119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ro-RO" dirty="0">
                <a:sym typeface="Webdings" panose="05030102010509060703" pitchFamily="18" charset="2"/>
              </a:rPr>
              <a:t>Taxe pentru înființare start-</a:t>
            </a:r>
            <a:r>
              <a:rPr lang="ro-RO" dirty="0" err="1">
                <a:sym typeface="Webdings" panose="05030102010509060703" pitchFamily="18" charset="2"/>
              </a:rPr>
              <a:t>up</a:t>
            </a:r>
            <a:r>
              <a:rPr lang="en-GB" dirty="0">
                <a:sym typeface="Webdings" panose="05030102010509060703" pitchFamily="18" charset="2"/>
              </a:rPr>
              <a:t>-</a:t>
            </a:r>
            <a:r>
              <a:rPr lang="en-GB" dirty="0" err="1">
                <a:sym typeface="Webdings" panose="05030102010509060703" pitchFamily="18" charset="2"/>
              </a:rPr>
              <a:t>uri</a:t>
            </a:r>
            <a:r>
              <a:rPr lang="ro-RO" dirty="0"/>
              <a:t> </a:t>
            </a:r>
          </a:p>
          <a:p>
            <a:pPr>
              <a:lnSpc>
                <a:spcPct val="200000"/>
              </a:lnSpc>
            </a:pPr>
            <a:r>
              <a:rPr lang="ro-RO" dirty="0">
                <a:sym typeface="Webdings" panose="05030102010509060703" pitchFamily="18" charset="2"/>
              </a:rPr>
              <a:t></a:t>
            </a:r>
            <a:r>
              <a:rPr lang="ro-RO" dirty="0"/>
              <a:t> Cheltuieli cu salariile personalului nou-angajat (inclusive contribuții sociale aferente)</a:t>
            </a:r>
          </a:p>
          <a:p>
            <a:pPr>
              <a:lnSpc>
                <a:spcPct val="200000"/>
              </a:lnSpc>
            </a:pPr>
            <a:r>
              <a:rPr lang="ro-RO" dirty="0">
                <a:sym typeface="Webdings" panose="05030102010509060703" pitchFamily="18" charset="2"/>
              </a:rPr>
              <a:t></a:t>
            </a:r>
            <a:r>
              <a:rPr lang="ro-RO" dirty="0"/>
              <a:t> Cheltuieli cu deplasarea personalului start-</a:t>
            </a:r>
            <a:r>
              <a:rPr lang="ro-RO" dirty="0" err="1"/>
              <a:t>up</a:t>
            </a:r>
            <a:r>
              <a:rPr lang="ro-RO" dirty="0"/>
              <a:t>-urilor (cazare, diurnă, transport, taxe și asigurări de călătorie)</a:t>
            </a:r>
          </a:p>
          <a:p>
            <a:pPr>
              <a:lnSpc>
                <a:spcPct val="200000"/>
              </a:lnSpc>
            </a:pPr>
            <a:r>
              <a:rPr lang="ro-RO" dirty="0">
                <a:sym typeface="Webdings" panose="05030102010509060703" pitchFamily="18" charset="2"/>
              </a:rPr>
              <a:t></a:t>
            </a:r>
            <a:r>
              <a:rPr lang="ro-RO" dirty="0"/>
              <a:t> Cheltuieli pentru servicii specializate, pentru care beneficiarul nu are expertiza necesară</a:t>
            </a:r>
          </a:p>
          <a:p>
            <a:pPr>
              <a:lnSpc>
                <a:spcPct val="200000"/>
              </a:lnSpc>
            </a:pPr>
            <a:r>
              <a:rPr lang="ro-RO" dirty="0">
                <a:sym typeface="Webdings" panose="05030102010509060703" pitchFamily="18" charset="2"/>
              </a:rPr>
              <a:t></a:t>
            </a:r>
            <a:r>
              <a:rPr lang="ro-RO" dirty="0"/>
              <a:t> Cheltuieli achiziție active fixe corporale (altele decât terenuri, imobile), obiecte de inventar, materii prime și materiale, inclusive materiale consumabile, alte materiale necesare funcționării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 dirty="0" err="1"/>
              <a:t>Vino</a:t>
            </a:r>
            <a:r>
              <a:rPr lang="ro-RO" sz="1800" i="1" dirty="0"/>
              <a:t> alături de noi! </a:t>
            </a:r>
            <a:endParaRPr lang="ro-RO" sz="1800" dirty="0"/>
          </a:p>
          <a:p>
            <a:pPr algn="r"/>
            <a:r>
              <a:rPr lang="ro-RO" sz="1800" i="1" dirty="0"/>
              <a:t>Este șansa ta să îți deschizi propria afacere în România!</a:t>
            </a:r>
            <a:endParaRPr lang="ro-RO" sz="1800" dirty="0"/>
          </a:p>
          <a:p>
            <a:endParaRPr lang="ro-RO" sz="1800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7F3638D7-B4B8-4F8D-8D2D-020359EA8966}"/>
              </a:ext>
            </a:extLst>
          </p:cNvPr>
          <p:cNvSpPr txBox="1">
            <a:spLocks/>
          </p:cNvSpPr>
          <p:nvPr/>
        </p:nvSpPr>
        <p:spPr>
          <a:xfrm>
            <a:off x="1" y="1157206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4000" b="1" i="1" dirty="0">
                <a:solidFill>
                  <a:schemeClr val="bg1"/>
                </a:solidFill>
              </a:rPr>
              <a:t>Tipuri de cheltuieli directe eligibile în cadrul </a:t>
            </a:r>
          </a:p>
          <a:p>
            <a:r>
              <a:rPr lang="ro-RO" sz="4000" b="1" i="1" dirty="0">
                <a:solidFill>
                  <a:schemeClr val="bg1"/>
                </a:solidFill>
              </a:rPr>
              <a:t>întreprinderilor nou înființate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5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-1" y="2043404"/>
            <a:ext cx="12191999" cy="471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90000"/>
              </a:lnSpc>
            </a:pPr>
            <a:r>
              <a:rPr lang="ro-RO" sz="2000" dirty="0">
                <a:sym typeface="Webdings" panose="05030102010509060703" pitchFamily="18" charset="2"/>
              </a:rPr>
              <a:t></a:t>
            </a:r>
            <a:r>
              <a:rPr lang="ro-RO" sz="2000" dirty="0"/>
              <a:t>Cheltuieli de leasing fără achiziție (leasing operațional) aferente funcționării start-</a:t>
            </a:r>
            <a:r>
              <a:rPr lang="ro-RO" sz="2000" dirty="0" err="1"/>
              <a:t>up</a:t>
            </a:r>
            <a:r>
              <a:rPr lang="ro-RO" sz="2000" dirty="0"/>
              <a:t>-urilor, respectiv rate de leasing operațional plătite de întreprindere pentru: echipamente, vehicule, diverse bunuri mobile și imobile</a:t>
            </a:r>
          </a:p>
          <a:p>
            <a:pPr>
              <a:lnSpc>
                <a:spcPct val="190000"/>
              </a:lnSpc>
            </a:pPr>
            <a:r>
              <a:rPr lang="ro-RO" sz="2000" dirty="0">
                <a:sym typeface="Webdings" panose="05030102010509060703" pitchFamily="18" charset="2"/>
              </a:rPr>
              <a:t></a:t>
            </a:r>
            <a:r>
              <a:rPr lang="ro-RO" sz="2000" dirty="0"/>
              <a:t> Utilități aferente funcționării întreprinderilor</a:t>
            </a:r>
          </a:p>
          <a:p>
            <a:pPr>
              <a:lnSpc>
                <a:spcPct val="190000"/>
              </a:lnSpc>
            </a:pPr>
            <a:r>
              <a:rPr lang="ro-RO" sz="2000" dirty="0">
                <a:sym typeface="Webdings" panose="05030102010509060703" pitchFamily="18" charset="2"/>
              </a:rPr>
              <a:t></a:t>
            </a:r>
            <a:r>
              <a:rPr lang="ro-RO" sz="2000" dirty="0"/>
              <a:t> Servicii de administrare a clădirilor aferente funcționării strat-</a:t>
            </a:r>
            <a:r>
              <a:rPr lang="ro-RO" sz="2000" dirty="0" err="1"/>
              <a:t>up</a:t>
            </a:r>
            <a:r>
              <a:rPr lang="ro-RO" sz="2000" dirty="0"/>
              <a:t>-urilor</a:t>
            </a:r>
          </a:p>
          <a:p>
            <a:pPr>
              <a:lnSpc>
                <a:spcPct val="190000"/>
              </a:lnSpc>
            </a:pPr>
            <a:r>
              <a:rPr lang="ro-RO" sz="2000" dirty="0">
                <a:sym typeface="Webdings" panose="05030102010509060703" pitchFamily="18" charset="2"/>
              </a:rPr>
              <a:t> </a:t>
            </a:r>
            <a:r>
              <a:rPr lang="ro-RO" sz="2000" dirty="0"/>
              <a:t>Servicii de întreținere și reparare de echipamente și mijloace de transport aferente funcționării start-</a:t>
            </a:r>
            <a:r>
              <a:rPr lang="ro-RO" sz="2000" dirty="0" err="1"/>
              <a:t>up</a:t>
            </a:r>
            <a:r>
              <a:rPr lang="ro-RO" sz="2000" dirty="0"/>
              <a:t>-urilor</a:t>
            </a:r>
          </a:p>
          <a:p>
            <a:pPr>
              <a:lnSpc>
                <a:spcPct val="190000"/>
              </a:lnSpc>
            </a:pPr>
            <a:r>
              <a:rPr lang="ro-RO" sz="2000" dirty="0">
                <a:sym typeface="Webdings" panose="05030102010509060703" pitchFamily="18" charset="2"/>
              </a:rPr>
              <a:t> </a:t>
            </a:r>
            <a:r>
              <a:rPr lang="ro-RO" sz="2000" dirty="0"/>
              <a:t>Arhivare de documente aferente funcționării start-</a:t>
            </a:r>
            <a:r>
              <a:rPr lang="ro-RO" sz="2000" dirty="0" err="1"/>
              <a:t>up</a:t>
            </a:r>
            <a:r>
              <a:rPr lang="ro-RO" sz="2000" dirty="0"/>
              <a:t>-urilor</a:t>
            </a:r>
          </a:p>
          <a:p>
            <a:pPr>
              <a:lnSpc>
                <a:spcPct val="190000"/>
              </a:lnSpc>
            </a:pPr>
            <a:r>
              <a:rPr lang="ro-RO" sz="2000" dirty="0">
                <a:sym typeface="Webdings" panose="05030102010509060703" pitchFamily="18" charset="2"/>
              </a:rPr>
              <a:t></a:t>
            </a:r>
            <a:r>
              <a:rPr lang="ro-RO" sz="2000" dirty="0"/>
              <a:t> Amortizare de active aferente funcționării </a:t>
            </a:r>
            <a:r>
              <a:rPr lang="ro-RO" sz="2000" dirty="0" err="1"/>
              <a:t>întreprinderlor</a:t>
            </a:r>
            <a:endParaRPr lang="ro-RO" sz="200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 dirty="0" err="1"/>
              <a:t>Vino</a:t>
            </a:r>
            <a:r>
              <a:rPr lang="ro-RO" sz="1800" i="1" dirty="0"/>
              <a:t> alături de noi! </a:t>
            </a:r>
            <a:endParaRPr lang="ro-RO" sz="1800" dirty="0"/>
          </a:p>
          <a:p>
            <a:pPr algn="r"/>
            <a:r>
              <a:rPr lang="ro-RO" sz="1800" i="1" dirty="0"/>
              <a:t>Este șansa ta să îți deschizi propria afacere în România!</a:t>
            </a:r>
            <a:endParaRPr lang="ro-RO" sz="1800" dirty="0"/>
          </a:p>
          <a:p>
            <a:endParaRPr lang="ro-RO" sz="18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61725EF5-E41A-4299-8B2E-B603AD87FEA9}"/>
              </a:ext>
            </a:extLst>
          </p:cNvPr>
          <p:cNvSpPr txBox="1">
            <a:spLocks/>
          </p:cNvSpPr>
          <p:nvPr/>
        </p:nvSpPr>
        <p:spPr>
          <a:xfrm>
            <a:off x="1" y="1157206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4000" b="1" i="1" dirty="0">
                <a:solidFill>
                  <a:schemeClr val="bg1"/>
                </a:solidFill>
              </a:rPr>
              <a:t>Tipuri de cheltuieli directe eligibile în cadrul </a:t>
            </a:r>
          </a:p>
          <a:p>
            <a:r>
              <a:rPr lang="ro-RO" sz="4000" b="1" i="1" dirty="0">
                <a:solidFill>
                  <a:schemeClr val="bg1"/>
                </a:solidFill>
              </a:rPr>
              <a:t>întreprinderilor nou înființate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7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1" y="1157206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4000" b="1" i="1" dirty="0">
                <a:solidFill>
                  <a:schemeClr val="bg1"/>
                </a:solidFill>
              </a:rPr>
              <a:t>Tipuri de cheltuieli directe eligibile în cadrul </a:t>
            </a:r>
          </a:p>
          <a:p>
            <a:r>
              <a:rPr lang="ro-RO" sz="4000" b="1" i="1" dirty="0">
                <a:solidFill>
                  <a:schemeClr val="bg1"/>
                </a:solidFill>
              </a:rPr>
              <a:t>întreprinderilor nou înființate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-1" y="2043404"/>
            <a:ext cx="12191999" cy="471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ro-RO" sz="1800" dirty="0">
                <a:sym typeface="Webdings" panose="05030102010509060703" pitchFamily="18" charset="2"/>
              </a:rPr>
              <a:t> </a:t>
            </a:r>
            <a:r>
              <a:rPr lang="ro-RO" sz="2000" dirty="0"/>
              <a:t>Cheltuieli financiare și juridice (notariale) aferente funcționării întreprinderilor</a:t>
            </a:r>
          </a:p>
          <a:p>
            <a:pPr>
              <a:lnSpc>
                <a:spcPct val="200000"/>
              </a:lnSpc>
            </a:pPr>
            <a:r>
              <a:rPr lang="ro-RO" sz="2000" dirty="0">
                <a:sym typeface="Webdings" panose="05030102010509060703" pitchFamily="18" charset="2"/>
              </a:rPr>
              <a:t></a:t>
            </a:r>
            <a:r>
              <a:rPr lang="ro-RO" sz="2000" dirty="0"/>
              <a:t> Conectare la rețele informatice aferente funcționării întreprinderilor</a:t>
            </a:r>
          </a:p>
          <a:p>
            <a:pPr>
              <a:lnSpc>
                <a:spcPct val="200000"/>
              </a:lnSpc>
            </a:pPr>
            <a:r>
              <a:rPr lang="ro-RO" sz="2000" dirty="0">
                <a:sym typeface="Webdings" panose="05030102010509060703" pitchFamily="18" charset="2"/>
              </a:rPr>
              <a:t></a:t>
            </a:r>
            <a:r>
              <a:rPr lang="ro-RO" sz="2000" dirty="0"/>
              <a:t> Cheltuieli de informare și publicitate aferente funcționării </a:t>
            </a:r>
          </a:p>
          <a:p>
            <a:pPr>
              <a:lnSpc>
                <a:spcPct val="200000"/>
              </a:lnSpc>
            </a:pPr>
            <a:r>
              <a:rPr lang="ro-RO" sz="2000" dirty="0">
                <a:sym typeface="Webdings" panose="05030102010509060703" pitchFamily="18" charset="2"/>
              </a:rPr>
              <a:t></a:t>
            </a:r>
            <a:r>
              <a:rPr lang="ro-RO" sz="2000" dirty="0"/>
              <a:t> Prelucrare de date/ Întreținere, actualizare și dezvoltare de aplicații informatice/ Achiziționarea de publicații, cărți, reviste de specialitate relevante pentru operațiune, în format tipărit și /sau electronic/Concesiuni, brevete, licențe, mărci comerciale, drepturi și active similare	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 dirty="0" err="1"/>
              <a:t>Vino</a:t>
            </a:r>
            <a:r>
              <a:rPr lang="ro-RO" sz="1800" i="1" dirty="0"/>
              <a:t> alături de noi! </a:t>
            </a:r>
            <a:endParaRPr lang="ro-RO" sz="1800" dirty="0"/>
          </a:p>
          <a:p>
            <a:pPr algn="r"/>
            <a:r>
              <a:rPr lang="ro-RO" sz="1800" i="1" dirty="0"/>
              <a:t>Este șansa ta să îți deschizi propria afacere în România!</a:t>
            </a:r>
            <a:endParaRPr lang="ro-RO" sz="1800" dirty="0"/>
          </a:p>
          <a:p>
            <a:endParaRPr lang="ro-RO" sz="1800" dirty="0"/>
          </a:p>
        </p:txBody>
      </p:sp>
    </p:spTree>
    <p:extLst>
      <p:ext uri="{BB962C8B-B14F-4D97-AF65-F5344CB8AC3E}">
        <p14:creationId xmlns:p14="http://schemas.microsoft.com/office/powerpoint/2010/main" xmlns="" val="400520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1" y="347553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i="1" dirty="0" err="1">
                <a:solidFill>
                  <a:schemeClr val="bg1"/>
                </a:solidFill>
              </a:rPr>
              <a:t>Principalele</a:t>
            </a:r>
            <a:r>
              <a:rPr lang="en-GB" sz="4000" b="1" i="1" dirty="0">
                <a:solidFill>
                  <a:schemeClr val="bg1"/>
                </a:solidFill>
              </a:rPr>
              <a:t> </a:t>
            </a:r>
            <a:r>
              <a:rPr lang="en-GB" sz="4000" b="1" i="1" dirty="0" err="1">
                <a:solidFill>
                  <a:schemeClr val="bg1"/>
                </a:solidFill>
              </a:rPr>
              <a:t>etape</a:t>
            </a:r>
            <a:r>
              <a:rPr lang="en-GB" sz="4000" b="1" i="1" dirty="0">
                <a:solidFill>
                  <a:schemeClr val="bg1"/>
                </a:solidFill>
              </a:rPr>
              <a:t> </a:t>
            </a:r>
            <a:r>
              <a:rPr lang="en-GB" sz="4000" b="1" i="1" dirty="0" err="1">
                <a:solidFill>
                  <a:schemeClr val="bg1"/>
                </a:solidFill>
              </a:rPr>
              <a:t>în</a:t>
            </a:r>
            <a:r>
              <a:rPr lang="en-GB" sz="4000" b="1" i="1" dirty="0">
                <a:solidFill>
                  <a:schemeClr val="bg1"/>
                </a:solidFill>
              </a:rPr>
              <a:t> </a:t>
            </a:r>
            <a:r>
              <a:rPr lang="en-GB" sz="4000" b="1" i="1" dirty="0" err="1">
                <a:solidFill>
                  <a:schemeClr val="bg1"/>
                </a:solidFill>
              </a:rPr>
              <a:t>derularea</a:t>
            </a:r>
            <a:r>
              <a:rPr lang="en-GB" sz="4000" b="1" i="1" dirty="0">
                <a:solidFill>
                  <a:schemeClr val="bg1"/>
                </a:solidFill>
              </a:rPr>
              <a:t> </a:t>
            </a:r>
            <a:r>
              <a:rPr lang="en-GB" sz="4000" b="1" i="1" dirty="0" err="1">
                <a:solidFill>
                  <a:schemeClr val="bg1"/>
                </a:solidFill>
              </a:rPr>
              <a:t>proiectului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3F2A97FB-A7C1-4CE9-B856-034B90B21CDF}"/>
              </a:ext>
            </a:extLst>
          </p:cNvPr>
          <p:cNvSpPr txBox="1">
            <a:spLocks/>
          </p:cNvSpPr>
          <p:nvPr/>
        </p:nvSpPr>
        <p:spPr>
          <a:xfrm>
            <a:off x="102638" y="1205501"/>
            <a:ext cx="12191999" cy="458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rgbClr val="FF0000"/>
                </a:solidFill>
              </a:rPr>
              <a:t>ÎNSCRIERE http://startup4diaspora.ro/inscrie-te-in-proiect/</a:t>
            </a:r>
            <a:endParaRPr lang="ro-RO" sz="3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0" y="1897052"/>
            <a:ext cx="12191999" cy="4960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600" dirty="0">
                <a:latin typeface="+mj-lt"/>
                <a:sym typeface="Webdings" panose="05030102010509060703" pitchFamily="18" charset="2"/>
              </a:rPr>
              <a:t>	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Încarcă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documentul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de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rezidență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(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dovada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domiciliului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în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străinătate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în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ultimele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12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luni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)</a:t>
            </a:r>
          </a:p>
          <a:p>
            <a:pPr algn="just"/>
            <a:r>
              <a:rPr lang="en-GB" sz="2600" dirty="0">
                <a:sym typeface="Webdings" panose="05030102010509060703" pitchFamily="18" charset="2"/>
              </a:rPr>
              <a:t>	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Încarcă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document care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dovedească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domiciliu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/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rezidența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în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România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(CI,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viză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de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flotant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sau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ebdings" panose="05030102010509060703" pitchFamily="18" charset="2"/>
              </a:rPr>
              <a:t>certificatul</a:t>
            </a:r>
            <a:r>
              <a:rPr lang="en-GB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ebdings" panose="05030102010509060703" pitchFamily="18" charset="2"/>
              </a:rPr>
              <a:t> de </a:t>
            </a:r>
            <a:r>
              <a:rPr lang="en-GB" sz="2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ebdings" panose="05030102010509060703" pitchFamily="18" charset="2"/>
              </a:rPr>
              <a:t>cetățenie</a:t>
            </a:r>
            <a:r>
              <a:rPr lang="en-GB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ebdings" panose="05030102010509060703" pitchFamily="18" charset="2"/>
              </a:rPr>
              <a:t>română</a:t>
            </a:r>
            <a:r>
              <a:rPr lang="en-GB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eliberat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de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oficiile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consulare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ale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României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,)</a:t>
            </a:r>
          </a:p>
          <a:p>
            <a:pPr algn="just"/>
            <a:r>
              <a:rPr lang="en-GB" sz="2600" dirty="0">
                <a:sym typeface="Webdings" panose="05030102010509060703" pitchFamily="18" charset="2"/>
              </a:rPr>
              <a:t>	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Încarcă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certificate de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naștere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/certificate de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căsătorie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sau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divorț</a:t>
            </a:r>
            <a:endParaRPr lang="en-GB" sz="2600" dirty="0">
              <a:latin typeface="+mj-lt"/>
              <a:sym typeface="Webdings" panose="05030102010509060703" pitchFamily="18" charset="2"/>
            </a:endParaRPr>
          </a:p>
          <a:p>
            <a:pPr algn="just"/>
            <a:r>
              <a:rPr lang="en-GB" sz="2600" dirty="0">
                <a:sym typeface="Webdings" panose="05030102010509060703" pitchFamily="18" charset="2"/>
              </a:rPr>
              <a:t>	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Selectează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statutul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pe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piața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muncii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în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străinătate</a:t>
            </a:r>
            <a:endParaRPr lang="en-GB" sz="2600" dirty="0">
              <a:latin typeface="+mj-lt"/>
              <a:sym typeface="Webdings" panose="05030102010509060703" pitchFamily="18" charset="2"/>
            </a:endParaRPr>
          </a:p>
          <a:p>
            <a:pPr algn="just"/>
            <a:r>
              <a:rPr lang="en-GB" sz="2600" dirty="0">
                <a:sym typeface="Webdings" panose="05030102010509060703" pitchFamily="18" charset="2"/>
              </a:rPr>
              <a:t>	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Selecteaza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una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dintre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situațiile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referitoare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la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experiență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(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documentele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doveditoare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pot fi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depuse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și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pe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parcursul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derulării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cursului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de antreprenoriat online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)</a:t>
            </a:r>
          </a:p>
          <a:p>
            <a:pPr algn="just"/>
            <a:r>
              <a:rPr lang="en-GB" sz="2600" dirty="0">
                <a:sym typeface="Webdings" panose="05030102010509060703" pitchFamily="18" charset="2"/>
              </a:rPr>
              <a:t>	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Selectează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din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listă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județul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în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care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dorești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să-ți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deschizi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afacerea</a:t>
            </a:r>
            <a:endParaRPr lang="en-GB" sz="2600" dirty="0">
              <a:latin typeface="+mj-lt"/>
              <a:sym typeface="Webdings" panose="05030102010509060703" pitchFamily="18" charset="2"/>
            </a:endParaRPr>
          </a:p>
          <a:p>
            <a:pPr algn="just"/>
            <a:r>
              <a:rPr lang="en-GB" sz="2600" dirty="0">
                <a:sym typeface="Webdings" panose="05030102010509060703" pitchFamily="18" charset="2"/>
              </a:rPr>
              <a:t>	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Completează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domeniul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nonagricol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în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care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dorești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să-ți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deschizi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afacerea</a:t>
            </a:r>
            <a:endParaRPr lang="en-GB" sz="2600" dirty="0">
              <a:latin typeface="+mj-lt"/>
              <a:sym typeface="Webdings" panose="05030102010509060703" pitchFamily="18" charset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2B047C-5FC9-41AF-87B0-09399B0FD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36322"/>
            <a:ext cx="115824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62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1" y="347553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i="1" dirty="0" err="1">
                <a:solidFill>
                  <a:schemeClr val="bg1"/>
                </a:solidFill>
              </a:rPr>
              <a:t>Principalele</a:t>
            </a:r>
            <a:r>
              <a:rPr lang="en-GB" sz="4000" b="1" i="1" dirty="0">
                <a:solidFill>
                  <a:schemeClr val="bg1"/>
                </a:solidFill>
              </a:rPr>
              <a:t> </a:t>
            </a:r>
            <a:r>
              <a:rPr lang="en-GB" sz="4000" b="1" i="1" dirty="0" err="1">
                <a:solidFill>
                  <a:schemeClr val="bg1"/>
                </a:solidFill>
              </a:rPr>
              <a:t>etape</a:t>
            </a:r>
            <a:r>
              <a:rPr lang="en-GB" sz="4000" b="1" i="1" dirty="0">
                <a:solidFill>
                  <a:schemeClr val="bg1"/>
                </a:solidFill>
              </a:rPr>
              <a:t> </a:t>
            </a:r>
            <a:r>
              <a:rPr lang="en-GB" sz="4000" b="1" i="1" dirty="0" err="1">
                <a:solidFill>
                  <a:schemeClr val="bg1"/>
                </a:solidFill>
              </a:rPr>
              <a:t>în</a:t>
            </a:r>
            <a:r>
              <a:rPr lang="en-GB" sz="4000" b="1" i="1" dirty="0">
                <a:solidFill>
                  <a:schemeClr val="bg1"/>
                </a:solidFill>
              </a:rPr>
              <a:t> </a:t>
            </a:r>
            <a:r>
              <a:rPr lang="en-GB" sz="4000" b="1" i="1" dirty="0" err="1">
                <a:solidFill>
                  <a:schemeClr val="bg1"/>
                </a:solidFill>
              </a:rPr>
              <a:t>derularea</a:t>
            </a:r>
            <a:r>
              <a:rPr lang="en-GB" sz="4000" b="1" i="1" dirty="0">
                <a:solidFill>
                  <a:schemeClr val="bg1"/>
                </a:solidFill>
              </a:rPr>
              <a:t> </a:t>
            </a:r>
            <a:r>
              <a:rPr lang="en-GB" sz="4000" b="1" i="1" dirty="0" err="1">
                <a:solidFill>
                  <a:schemeClr val="bg1"/>
                </a:solidFill>
              </a:rPr>
              <a:t>proiectului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3F2A97FB-A7C1-4CE9-B856-034B90B21CDF}"/>
              </a:ext>
            </a:extLst>
          </p:cNvPr>
          <p:cNvSpPr txBox="1">
            <a:spLocks/>
          </p:cNvSpPr>
          <p:nvPr/>
        </p:nvSpPr>
        <p:spPr>
          <a:xfrm>
            <a:off x="102638" y="1205501"/>
            <a:ext cx="12191999" cy="458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rgbClr val="FF0000"/>
                </a:solidFill>
              </a:rPr>
              <a:t>ÎNSCRIERE http://startup4diaspora.ro/inscrie-te-in-proiect/</a:t>
            </a:r>
            <a:endParaRPr lang="ro-RO" sz="3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0" y="1663787"/>
            <a:ext cx="12191999" cy="4857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4000" dirty="0">
                <a:sym typeface="Webdings" panose="05030102010509060703" pitchFamily="18" charset="2"/>
              </a:rPr>
              <a:t>	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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Descrie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pe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scurt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idea de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afacere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</a:p>
          <a:p>
            <a:pPr algn="just"/>
            <a:r>
              <a:rPr lang="en-GB" sz="2600" dirty="0">
                <a:latin typeface="+mj-lt"/>
                <a:sym typeface="Webdings" panose="05030102010509060703" pitchFamily="18" charset="2"/>
              </a:rPr>
              <a:t>	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Descarcă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,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completează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,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semnează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și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încarcă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(format .jpg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sau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.pdf),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următoarele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documente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: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Declarație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de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evitare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dublă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finanțare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;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Scrisoare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de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intenție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;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Anexa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8;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Declarație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de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consimțământ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;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Declarație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încadrare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în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grup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țintă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;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Declarație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intenție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și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angajament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;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Declarație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de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evitare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 conflict de </a:t>
            </a:r>
            <a:r>
              <a:rPr lang="en-GB" sz="2600" i="1" dirty="0" err="1">
                <a:latin typeface="+mj-lt"/>
                <a:sym typeface="Webdings" panose="05030102010509060703" pitchFamily="18" charset="2"/>
              </a:rPr>
              <a:t>interese</a:t>
            </a:r>
            <a:endParaRPr lang="en-GB" sz="2600" i="1" dirty="0">
              <a:latin typeface="+mj-lt"/>
              <a:sym typeface="Webdings" panose="05030102010509060703" pitchFamily="18" charset="2"/>
            </a:endParaRPr>
          </a:p>
          <a:p>
            <a:pPr algn="just"/>
            <a:r>
              <a:rPr lang="en-GB" sz="2600" dirty="0">
                <a:latin typeface="+mj-lt"/>
                <a:sym typeface="Webdings" panose="05030102010509060703" pitchFamily="18" charset="2"/>
              </a:rPr>
              <a:t>	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Bifează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 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”</a:t>
            </a:r>
            <a:r>
              <a:rPr lang="en-GB" sz="1800" i="1" dirty="0" err="1">
                <a:latin typeface="+mj-lt"/>
                <a:sym typeface="Webdings" panose="05030102010509060703" pitchFamily="18" charset="2"/>
              </a:rPr>
              <a:t>sunt</a:t>
            </a:r>
            <a:r>
              <a:rPr lang="en-GB" sz="1800" i="1" dirty="0">
                <a:latin typeface="+mj-lt"/>
                <a:sym typeface="Webdings" panose="05030102010509060703" pitchFamily="18" charset="2"/>
              </a:rPr>
              <a:t> de </a:t>
            </a:r>
            <a:r>
              <a:rPr lang="en-GB" sz="1800" i="1" dirty="0" err="1">
                <a:latin typeface="+mj-lt"/>
                <a:sym typeface="Webdings" panose="05030102010509060703" pitchFamily="18" charset="2"/>
              </a:rPr>
              <a:t>acord</a:t>
            </a:r>
            <a:r>
              <a:rPr lang="en-GB" sz="1800" i="1" dirty="0">
                <a:latin typeface="+mj-lt"/>
                <a:sym typeface="Webdings" panose="05030102010509060703" pitchFamily="18" charset="2"/>
              </a:rPr>
              <a:t> cu </a:t>
            </a:r>
            <a:r>
              <a:rPr lang="en-GB" sz="1800" i="1" dirty="0" err="1">
                <a:latin typeface="+mj-lt"/>
                <a:sym typeface="Webdings" panose="05030102010509060703" pitchFamily="18" charset="2"/>
              </a:rPr>
              <a:t>Politica</a:t>
            </a:r>
            <a:r>
              <a:rPr lang="en-GB" sz="1800" i="1" dirty="0">
                <a:latin typeface="+mj-lt"/>
                <a:sym typeface="Webdings" panose="05030102010509060703" pitchFamily="18" charset="2"/>
              </a:rPr>
              <a:t> de Securitate cu </a:t>
            </a:r>
            <a:r>
              <a:rPr lang="en-GB" sz="1800" i="1" dirty="0" err="1">
                <a:latin typeface="+mj-lt"/>
                <a:sym typeface="Webdings" panose="05030102010509060703" pitchFamily="18" charset="2"/>
              </a:rPr>
              <a:t>privire</a:t>
            </a:r>
            <a:r>
              <a:rPr lang="en-GB" sz="1800" i="1" dirty="0">
                <a:latin typeface="+mj-lt"/>
                <a:sym typeface="Webdings" panose="05030102010509060703" pitchFamily="18" charset="2"/>
              </a:rPr>
              <a:t> la </a:t>
            </a:r>
            <a:r>
              <a:rPr lang="en-GB" sz="1800" i="1" dirty="0" err="1">
                <a:latin typeface="+mj-lt"/>
                <a:sym typeface="Webdings" panose="05030102010509060703" pitchFamily="18" charset="2"/>
              </a:rPr>
              <a:t>prelucrarea</a:t>
            </a:r>
            <a:r>
              <a:rPr lang="en-GB" sz="1800" i="1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1800" i="1" dirty="0" err="1">
                <a:latin typeface="+mj-lt"/>
                <a:sym typeface="Webdings" panose="05030102010509060703" pitchFamily="18" charset="2"/>
              </a:rPr>
              <a:t>datelor</a:t>
            </a:r>
            <a:r>
              <a:rPr lang="en-GB" sz="1800" i="1" dirty="0">
                <a:latin typeface="+mj-lt"/>
                <a:sym typeface="Webdings" panose="05030102010509060703" pitchFamily="18" charset="2"/>
              </a:rPr>
              <a:t> cu </a:t>
            </a:r>
            <a:r>
              <a:rPr lang="en-GB" sz="1800" i="1" dirty="0" err="1">
                <a:latin typeface="+mj-lt"/>
                <a:sym typeface="Webdings" panose="05030102010509060703" pitchFamily="18" charset="2"/>
              </a:rPr>
              <a:t>caracter</a:t>
            </a:r>
            <a:r>
              <a:rPr lang="en-GB" sz="1800" i="1" dirty="0">
                <a:latin typeface="+mj-lt"/>
                <a:sym typeface="Webdings" panose="05030102010509060703" pitchFamily="18" charset="2"/>
              </a:rPr>
              <a:t> personal</a:t>
            </a:r>
            <a:r>
              <a:rPr lang="en-GB" sz="2600" i="1" dirty="0">
                <a:latin typeface="+mj-lt"/>
                <a:sym typeface="Webdings" panose="05030102010509060703" pitchFamily="18" charset="2"/>
              </a:rPr>
              <a:t>”</a:t>
            </a:r>
          </a:p>
          <a:p>
            <a:pPr algn="just"/>
            <a:r>
              <a:rPr lang="en-GB" sz="2600" dirty="0">
                <a:latin typeface="+mj-lt"/>
                <a:sym typeface="Webdings" panose="05030102010509060703" pitchFamily="18" charset="2"/>
              </a:rPr>
              <a:t>	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și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</a:p>
          <a:p>
            <a:r>
              <a:rPr lang="en-GB" sz="2600" dirty="0" err="1">
                <a:latin typeface="+mj-lt"/>
                <a:sym typeface="Webdings" panose="05030102010509060703" pitchFamily="18" charset="2"/>
              </a:rPr>
              <a:t>apasă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dirty="0" err="1">
                <a:latin typeface="+mj-lt"/>
                <a:sym typeface="Webdings" panose="05030102010509060703" pitchFamily="18" charset="2"/>
              </a:rPr>
              <a:t>butonul</a:t>
            </a:r>
            <a:r>
              <a:rPr lang="en-GB" sz="2600" dirty="0">
                <a:latin typeface="+mj-lt"/>
                <a:sym typeface="Webdings" panose="05030102010509060703" pitchFamily="18" charset="2"/>
              </a:rPr>
              <a:t> </a:t>
            </a:r>
            <a:r>
              <a:rPr lang="en-GB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ebdings" panose="05030102010509060703" pitchFamily="18" charset="2"/>
              </a:rPr>
              <a:t>TRIMITE</a:t>
            </a:r>
            <a:endParaRPr lang="ro-RO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2B047C-5FC9-41AF-87B0-09399B0FD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36322"/>
            <a:ext cx="115824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88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1" y="1093801"/>
            <a:ext cx="12191999" cy="54656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300000"/>
              </a:lnSpc>
            </a:pPr>
            <a:r>
              <a:rPr lang="ro-RO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Vă mulțumim</a:t>
            </a:r>
            <a:r>
              <a:rPr lang="en-GB" sz="3000" i="1" dirty="0">
                <a:latin typeface="+mj-lt"/>
              </a:rPr>
              <a:t>!</a:t>
            </a:r>
            <a:endParaRPr lang="ro-RO" sz="3000" i="1" dirty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o-RO" sz="8000" dirty="0">
                <a:latin typeface="+mj-lt"/>
                <a:sym typeface="Wingdings" panose="05000000000000000000" pitchFamily="2" charset="2"/>
              </a:rPr>
              <a:t></a:t>
            </a:r>
            <a:endParaRPr lang="en-GB" sz="8000" dirty="0">
              <a:latin typeface="+mj-lt"/>
            </a:endParaRPr>
          </a:p>
          <a:p>
            <a:pPr>
              <a:lnSpc>
                <a:spcPct val="250000"/>
              </a:lnSpc>
            </a:pPr>
            <a:r>
              <a:rPr lang="ro-RO" i="1" dirty="0">
                <a:latin typeface="+mj-lt"/>
              </a:rPr>
              <a:t>Informații suplimentare puteți obține la:</a:t>
            </a:r>
          </a:p>
          <a:p>
            <a:pPr>
              <a:lnSpc>
                <a:spcPct val="110000"/>
              </a:lnSpc>
            </a:pPr>
            <a:r>
              <a:rPr lang="en-GB" i="1" dirty="0">
                <a:latin typeface="+mj-lt"/>
                <a:hlinkClick r:id="rId3"/>
              </a:rPr>
              <a:t>startup4diaspora@smart.org.ro</a:t>
            </a:r>
            <a:endParaRPr lang="en-GB" i="1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en-GB" i="1" dirty="0">
                <a:latin typeface="+mj-lt"/>
                <a:hlinkClick r:id="rId4"/>
              </a:rPr>
              <a:t>startup4diaspora@lsrs.ro</a:t>
            </a:r>
            <a:endParaRPr lang="en-GB" i="1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pt-BR" i="1" dirty="0">
                <a:latin typeface="+mj-lt"/>
                <a:hlinkClick r:id="rId5"/>
              </a:rPr>
              <a:t>imm_sv@yahoo.com</a:t>
            </a:r>
            <a:r>
              <a:rPr lang="pt-BR" i="1" dirty="0">
                <a:latin typeface="+mj-l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pt-BR" i="1" dirty="0">
                <a:latin typeface="+mj-lt"/>
              </a:rPr>
              <a:t>sau accesând pagina de web a proiectului </a:t>
            </a:r>
            <a:r>
              <a:rPr lang="pt-BR" i="1" dirty="0">
                <a:latin typeface="+mj-lt"/>
                <a:hlinkClick r:id="rId6"/>
              </a:rPr>
              <a:t>www.startup4diaspora.ro</a:t>
            </a:r>
            <a:r>
              <a:rPr lang="pt-BR" i="1" dirty="0">
                <a:latin typeface="+mj-lt"/>
              </a:rPr>
              <a:t> </a:t>
            </a:r>
            <a:endParaRPr lang="ro-RO" i="1" dirty="0">
              <a:latin typeface="+mj-lt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 dirty="0" err="1"/>
              <a:t>Vino</a:t>
            </a:r>
            <a:r>
              <a:rPr lang="ro-RO" sz="1800" i="1" dirty="0"/>
              <a:t> alături de noi! </a:t>
            </a:r>
            <a:endParaRPr lang="ro-RO" sz="1800" dirty="0"/>
          </a:p>
          <a:p>
            <a:pPr algn="r"/>
            <a:r>
              <a:rPr lang="ro-RO" sz="1800" i="1" dirty="0"/>
              <a:t>Este șansa ta să îți deschizi propria afacere în România!</a:t>
            </a:r>
            <a:endParaRPr lang="ro-RO" sz="1800" dirty="0"/>
          </a:p>
          <a:p>
            <a:endParaRPr lang="ro-RO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E6415FB-1822-4AFF-BEF5-E2B034CC82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3134" y="44220"/>
            <a:ext cx="1317136" cy="86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76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" y="0"/>
            <a:ext cx="12191999" cy="1759974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-3" y="3521842"/>
            <a:ext cx="12191999" cy="128033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4000" b="1" i="1" dirty="0">
                <a:solidFill>
                  <a:schemeClr val="bg1"/>
                </a:solidFill>
              </a:rPr>
              <a:t>...până la 40.000 euro pentru 24 de planuri de afaceri care vor deveni 24 de firme de succes</a:t>
            </a:r>
            <a:r>
              <a:rPr lang="en-GB" sz="4000" b="1" i="1" dirty="0">
                <a:solidFill>
                  <a:schemeClr val="bg1"/>
                </a:solidFill>
              </a:rPr>
              <a:t>!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60FC2D-C5D9-4515-B258-C7B361D17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3019" y="1040707"/>
            <a:ext cx="2445961" cy="160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678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1" y="1131335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4000" b="1" i="1" dirty="0">
                <a:solidFill>
                  <a:schemeClr val="bg1"/>
                </a:solidFill>
              </a:rPr>
              <a:t>Cum te susținem?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3F2A97FB-A7C1-4CE9-B856-034B90B21CDF}"/>
              </a:ext>
            </a:extLst>
          </p:cNvPr>
          <p:cNvSpPr txBox="1">
            <a:spLocks/>
          </p:cNvSpPr>
          <p:nvPr/>
        </p:nvSpPr>
        <p:spPr>
          <a:xfrm>
            <a:off x="1" y="2081143"/>
            <a:ext cx="12191999" cy="458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3000" b="1" dirty="0">
                <a:solidFill>
                  <a:srgbClr val="FF0000"/>
                </a:solidFill>
              </a:rPr>
              <a:t>CURS ONLINE </a:t>
            </a:r>
            <a:r>
              <a:rPr lang="en-GB" sz="3000" b="1" dirty="0">
                <a:solidFill>
                  <a:srgbClr val="FF0000"/>
                </a:solidFill>
              </a:rPr>
              <a:t>GRATUIT </a:t>
            </a:r>
            <a:r>
              <a:rPr lang="ro-RO" sz="3000" b="1" dirty="0">
                <a:solidFill>
                  <a:srgbClr val="FF0000"/>
                </a:solidFill>
              </a:rPr>
              <a:t>DE FORMARE ANTREPRENORIALĂ</a:t>
            </a:r>
            <a:r>
              <a:rPr lang="en-GB" sz="3000" b="1" dirty="0">
                <a:solidFill>
                  <a:srgbClr val="FF0000"/>
                </a:solidFill>
              </a:rPr>
              <a:t> CARE ÎȚI OFERĂ</a:t>
            </a:r>
            <a:endParaRPr lang="ro-RO" sz="3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1" y="2756922"/>
            <a:ext cx="12191999" cy="394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4000" dirty="0">
                <a:sym typeface="Webdings" panose="05030102010509060703" pitchFamily="18" charset="2"/>
              </a:rPr>
              <a:t>	</a:t>
            </a:r>
            <a:r>
              <a:rPr lang="en-GB" i="1" dirty="0"/>
              <a:t> 	</a:t>
            </a:r>
            <a:r>
              <a:rPr lang="ro-RO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flexibilitate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sz="4000" dirty="0">
                <a:sym typeface="Webdings" panose="05030102010509060703" pitchFamily="18" charset="2"/>
              </a:rPr>
              <a:t>	</a:t>
            </a:r>
            <a:r>
              <a:rPr lang="en-GB" i="1" dirty="0">
                <a:sym typeface="Webdings" panose="05030102010509060703" pitchFamily="18" charset="2"/>
              </a:rPr>
              <a:t> 	</a:t>
            </a:r>
            <a:r>
              <a:rPr lang="ro-RO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accesibilitate </a:t>
            </a:r>
          </a:p>
          <a:p>
            <a:pPr algn="just"/>
            <a:r>
              <a:rPr lang="en-GB" sz="4000" dirty="0">
                <a:sym typeface="Webdings" panose="05030102010509060703" pitchFamily="18" charset="2"/>
              </a:rPr>
              <a:t>		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interacțiune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 cu 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experți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 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traineri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 care 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te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 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vor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 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învăța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 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să-ți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 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construiești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 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afacerea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ebdings" panose="05030102010509060703" pitchFamily="18" charset="2"/>
            </a:endParaRPr>
          </a:p>
          <a:p>
            <a:pPr algn="just"/>
            <a:r>
              <a:rPr lang="en-GB" i="1" dirty="0"/>
              <a:t>	</a:t>
            </a:r>
            <a:r>
              <a:rPr lang="en-GB" dirty="0">
                <a:sym typeface="Webdings" panose="05030102010509060703" pitchFamily="18" charset="2"/>
              </a:rPr>
              <a:t> </a:t>
            </a:r>
            <a:r>
              <a:rPr lang="en-GB" sz="4000" dirty="0">
                <a:sym typeface="Webdings" panose="05030102010509060703" pitchFamily="18" charset="2"/>
              </a:rPr>
              <a:t>	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vei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până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40.000 euro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inițierea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dezvoltarea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afacerii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tale</a:t>
            </a:r>
            <a:r>
              <a:rPr lang="en-US" i="1" dirty="0"/>
              <a:t>.</a:t>
            </a:r>
            <a:endParaRPr lang="ro-RO" dirty="0"/>
          </a:p>
          <a:p>
            <a:pPr algn="just"/>
            <a:r>
              <a:rPr lang="en-GB" i="1" dirty="0"/>
              <a:t>	</a:t>
            </a:r>
            <a:r>
              <a:rPr lang="en-GB" dirty="0">
                <a:sym typeface="Webdings" panose="05030102010509060703" pitchFamily="18" charset="2"/>
              </a:rPr>
              <a:t> </a:t>
            </a:r>
            <a:r>
              <a:rPr lang="en-GB" sz="4800" dirty="0">
                <a:sym typeface="Webdings" panose="05030102010509060703" pitchFamily="18" charset="2"/>
              </a:rPr>
              <a:t></a:t>
            </a:r>
            <a:r>
              <a:rPr lang="en-GB" dirty="0">
                <a:sym typeface="Webdings" panose="05030102010509060703" pitchFamily="18" charset="2"/>
              </a:rPr>
              <a:t> 	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vei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</a:t>
            </a:r>
            <a:r>
              <a:rPr lang="ro-RO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 a unei rețele online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viitori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antreprenori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</a:t>
            </a:r>
            <a:endParaRPr lang="ro-RO" dirty="0">
              <a:latin typeface="+mj-lt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 dirty="0" err="1"/>
              <a:t>Vino</a:t>
            </a:r>
            <a:r>
              <a:rPr lang="ro-RO" sz="1800" i="1" dirty="0"/>
              <a:t> alături de noi! </a:t>
            </a:r>
            <a:endParaRPr lang="ro-RO" sz="1800" dirty="0"/>
          </a:p>
          <a:p>
            <a:pPr algn="r"/>
            <a:r>
              <a:rPr lang="ro-RO" sz="1800" i="1" dirty="0"/>
              <a:t>Este șansa ta să îți deschizi propria afacere în România!</a:t>
            </a:r>
            <a:endParaRPr lang="ro-RO" sz="1800" dirty="0"/>
          </a:p>
          <a:p>
            <a:endParaRPr lang="ro-RO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19B7B11-6B99-49F7-B45D-439AA3A96C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1061" y="4226949"/>
            <a:ext cx="876300" cy="657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14A3657-E422-4C77-91B3-F4E461C8B3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9829" y="231685"/>
            <a:ext cx="115824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2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1" y="1047026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4000" b="1" i="1" dirty="0">
                <a:solidFill>
                  <a:schemeClr val="bg1"/>
                </a:solidFill>
              </a:rPr>
              <a:t>Ce vei învăța în cadrul cursului online?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3F2A97FB-A7C1-4CE9-B856-034B90B21CDF}"/>
              </a:ext>
            </a:extLst>
          </p:cNvPr>
          <p:cNvSpPr txBox="1">
            <a:spLocks/>
          </p:cNvSpPr>
          <p:nvPr/>
        </p:nvSpPr>
        <p:spPr>
          <a:xfrm>
            <a:off x="1" y="1985450"/>
            <a:ext cx="12191999" cy="458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3000" b="1" dirty="0">
                <a:solidFill>
                  <a:srgbClr val="FF0000"/>
                </a:solidFill>
              </a:rPr>
              <a:t>Componenta teoretică</a:t>
            </a:r>
            <a:endParaRPr lang="ro-RO" sz="3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1" y="2528548"/>
            <a:ext cx="12191999" cy="394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2000" dirty="0">
              <a:latin typeface="+mj-lt"/>
            </a:endParaRPr>
          </a:p>
          <a:p>
            <a:pPr marL="2171700" lvl="4" indent="-342900" algn="just">
              <a:buFont typeface="Wingdings" panose="05000000000000000000" pitchFamily="2" charset="2"/>
              <a:buChar char="q"/>
            </a:pPr>
            <a:r>
              <a:rPr lang="ro-RO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Legislația aplicabilă mediului de afaceri din România;</a:t>
            </a:r>
          </a:p>
          <a:p>
            <a:pPr marL="2171700" lvl="4" indent="-342900" algn="just">
              <a:buFont typeface="Wingdings" panose="05000000000000000000" pitchFamily="2" charset="2"/>
              <a:buChar char="q"/>
            </a:pPr>
            <a:r>
              <a:rPr lang="ro-RO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Managementul afacerii</a:t>
            </a:r>
          </a:p>
          <a:p>
            <a:pPr marL="2171700" lvl="4" indent="-342900" algn="just">
              <a:buFont typeface="Wingdings" panose="05000000000000000000" pitchFamily="2" charset="2"/>
              <a:buChar char="q"/>
            </a:pPr>
            <a:r>
              <a:rPr lang="ro-RO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Strategia de dezvoltare a afacerii</a:t>
            </a:r>
          </a:p>
          <a:p>
            <a:pPr marL="2171700" lvl="4" indent="-342900" algn="just">
              <a:buFont typeface="Wingdings" panose="05000000000000000000" pitchFamily="2" charset="2"/>
              <a:buChar char="q"/>
            </a:pPr>
            <a:r>
              <a:rPr lang="ro-RO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Marketing și promovare</a:t>
            </a:r>
          </a:p>
          <a:p>
            <a:pPr marL="2171700" lvl="4" indent="-342900" algn="just">
              <a:buFont typeface="Wingdings" panose="05000000000000000000" pitchFamily="2" charset="2"/>
              <a:buChar char="q"/>
            </a:pPr>
            <a:r>
              <a:rPr lang="ro-RO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Analiză macroeconomică și plasarea pe piață a produselor/serviciilor</a:t>
            </a:r>
          </a:p>
          <a:p>
            <a:pPr marL="2171700" lvl="4" indent="-342900" algn="just">
              <a:buFont typeface="Wingdings" panose="05000000000000000000" pitchFamily="2" charset="2"/>
              <a:buChar char="q"/>
            </a:pPr>
            <a:r>
              <a:rPr lang="ro-RO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Analiza cost-beneficiu</a:t>
            </a:r>
          </a:p>
          <a:p>
            <a:pPr marL="2171700" lvl="4" indent="-342900" algn="just">
              <a:buFont typeface="Wingdings" panose="05000000000000000000" pitchFamily="2" charset="2"/>
              <a:buChar char="q"/>
            </a:pPr>
            <a:r>
              <a:rPr lang="ro-RO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Analiză organizațională</a:t>
            </a:r>
          </a:p>
          <a:p>
            <a:pPr marL="2171700" lvl="4" indent="-342900" algn="just">
              <a:buFont typeface="Wingdings" panose="05000000000000000000" pitchFamily="2" charset="2"/>
              <a:buChar char="q"/>
            </a:pPr>
            <a:r>
              <a:rPr lang="ro-RO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Comunicare și tehnici de luare a deciziilor</a:t>
            </a:r>
          </a:p>
          <a:p>
            <a:pPr marL="2171700" lvl="4" indent="-342900" algn="just">
              <a:buFont typeface="Wingdings" panose="05000000000000000000" pitchFamily="2" charset="2"/>
              <a:buChar char="q"/>
            </a:pPr>
            <a:r>
              <a:rPr lang="ro-RO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Planificarea resurselor</a:t>
            </a:r>
          </a:p>
          <a:p>
            <a:pPr marL="2171700" lvl="4" indent="-342900" algn="just">
              <a:buFont typeface="Wingdings" panose="05000000000000000000" pitchFamily="2" charset="2"/>
              <a:buChar char="q"/>
            </a:pPr>
            <a:r>
              <a:rPr lang="ro-RO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Managementul continuu al afacerii 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(Business Continuity Management)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 dirty="0" err="1"/>
              <a:t>Vino</a:t>
            </a:r>
            <a:r>
              <a:rPr lang="ro-RO" sz="1800" i="1" dirty="0"/>
              <a:t> alături de noi! </a:t>
            </a:r>
            <a:endParaRPr lang="ro-RO" sz="1800" dirty="0"/>
          </a:p>
          <a:p>
            <a:pPr algn="r"/>
            <a:r>
              <a:rPr lang="ro-RO" sz="1800" i="1" dirty="0"/>
              <a:t>Este șansa ta să îți deschizi propria afacere în România!</a:t>
            </a:r>
            <a:endParaRPr lang="ro-RO" sz="1800" dirty="0"/>
          </a:p>
          <a:p>
            <a:endParaRPr lang="ro-RO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4A844DA-9DFE-4257-86C6-72BA038B95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1126" y="157833"/>
            <a:ext cx="115824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89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-1" y="1204859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4000" b="1" i="1" dirty="0">
                <a:solidFill>
                  <a:schemeClr val="bg1"/>
                </a:solidFill>
              </a:rPr>
              <a:t>Ce vei învăța în cadrul cursului online?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3F2A97FB-A7C1-4CE9-B856-034B90B21CDF}"/>
              </a:ext>
            </a:extLst>
          </p:cNvPr>
          <p:cNvSpPr txBox="1">
            <a:spLocks/>
          </p:cNvSpPr>
          <p:nvPr/>
        </p:nvSpPr>
        <p:spPr>
          <a:xfrm>
            <a:off x="1" y="2314412"/>
            <a:ext cx="12191999" cy="458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3000" b="1" dirty="0">
                <a:solidFill>
                  <a:srgbClr val="FF0000"/>
                </a:solidFill>
              </a:rPr>
              <a:t>Componenta practică</a:t>
            </a:r>
            <a:endParaRPr lang="ro-RO" sz="3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1" y="3149936"/>
            <a:ext cx="12191999" cy="317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i="1" dirty="0">
                <a:latin typeface="+mj-lt"/>
              </a:rPr>
              <a:t>Lectorii noștri îți vor îndruma pașii în:</a:t>
            </a:r>
          </a:p>
          <a:p>
            <a:r>
              <a:rPr lang="ro-RO" i="1" dirty="0">
                <a:latin typeface="+mj-lt"/>
              </a:rPr>
              <a:t>- structurarea</a:t>
            </a:r>
          </a:p>
          <a:p>
            <a:r>
              <a:rPr lang="ro-RO" i="1" dirty="0">
                <a:latin typeface="+mj-lt"/>
              </a:rPr>
              <a:t>- dezvoltarea</a:t>
            </a:r>
          </a:p>
          <a:p>
            <a:r>
              <a:rPr lang="ro-RO" i="1" dirty="0">
                <a:latin typeface="+mj-lt"/>
              </a:rPr>
              <a:t>- planificarea</a:t>
            </a:r>
          </a:p>
          <a:p>
            <a:r>
              <a:rPr lang="ro-RO" i="1" dirty="0">
                <a:latin typeface="+mj-lt"/>
              </a:rPr>
              <a:t>- realizarea</a:t>
            </a:r>
          </a:p>
          <a:p>
            <a:r>
              <a:rPr lang="ro-RO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propriului plan de afaceri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o-RO" dirty="0">
              <a:latin typeface="+mj-lt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 dirty="0" err="1"/>
              <a:t>Vino</a:t>
            </a:r>
            <a:r>
              <a:rPr lang="ro-RO" sz="1800" i="1" dirty="0"/>
              <a:t> alături de noi! </a:t>
            </a:r>
            <a:endParaRPr lang="ro-RO" sz="1800" dirty="0"/>
          </a:p>
          <a:p>
            <a:pPr algn="r"/>
            <a:r>
              <a:rPr lang="ro-RO" sz="1800" i="1" dirty="0"/>
              <a:t>Este șansa ta să îți deschizi propria afacere în România!</a:t>
            </a:r>
            <a:endParaRPr lang="ro-RO" sz="1800" dirty="0"/>
          </a:p>
          <a:p>
            <a:endParaRPr lang="ro-RO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D6C37BF-8ECC-4342-8116-29B419026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9119" y="254240"/>
            <a:ext cx="115824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62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-1" y="1204859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4000" b="1" i="1" dirty="0">
                <a:solidFill>
                  <a:schemeClr val="bg1"/>
                </a:solidFill>
              </a:rPr>
              <a:t>Planul de afaceri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3F2A97FB-A7C1-4CE9-B856-034B90B21CDF}"/>
              </a:ext>
            </a:extLst>
          </p:cNvPr>
          <p:cNvSpPr txBox="1">
            <a:spLocks/>
          </p:cNvSpPr>
          <p:nvPr/>
        </p:nvSpPr>
        <p:spPr>
          <a:xfrm>
            <a:off x="1" y="2314412"/>
            <a:ext cx="12191999" cy="458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3000" b="1" dirty="0">
                <a:solidFill>
                  <a:srgbClr val="FF0000"/>
                </a:solidFill>
                <a:latin typeface="+mj-lt"/>
              </a:rPr>
              <a:t>La finalizarea cursului online de formare antreprenorială</a:t>
            </a:r>
            <a:r>
              <a:rPr lang="en-GB" sz="3000" b="1" dirty="0">
                <a:solidFill>
                  <a:srgbClr val="FF0000"/>
                </a:solidFill>
                <a:latin typeface="+mj-lt"/>
              </a:rPr>
              <a:t>:</a:t>
            </a:r>
            <a:endParaRPr lang="ro-RO" sz="3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1" y="3149936"/>
            <a:ext cx="12191999" cy="317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i="1" dirty="0">
                <a:latin typeface="+mj-lt"/>
              </a:rPr>
              <a:t>	1. </a:t>
            </a:r>
            <a:r>
              <a:rPr lang="ro-RO" i="1" dirty="0">
                <a:latin typeface="+mj-lt"/>
              </a:rPr>
              <a:t>Vei realiza propriul plan de afaceri.</a:t>
            </a:r>
          </a:p>
          <a:p>
            <a:pPr algn="just"/>
            <a:r>
              <a:rPr lang="en-GB" i="1" dirty="0">
                <a:latin typeface="+mj-lt"/>
              </a:rPr>
              <a:t>	2. </a:t>
            </a:r>
            <a:r>
              <a:rPr lang="ro-RO" i="1" dirty="0">
                <a:latin typeface="+mj-lt"/>
              </a:rPr>
              <a:t>Planul tău de afaceri va fi analizat și evaluat de un juriu format din reprezentanți ai mediului de afaceri și ai  patronatelor</a:t>
            </a:r>
            <a:r>
              <a:rPr lang="en-GB" i="1" dirty="0">
                <a:latin typeface="+mj-lt"/>
              </a:rPr>
              <a:t>.</a:t>
            </a:r>
          </a:p>
          <a:p>
            <a:pPr algn="just"/>
            <a:r>
              <a:rPr lang="en-GB" i="1" dirty="0">
                <a:latin typeface="+mj-lt"/>
              </a:rPr>
              <a:t>	3. </a:t>
            </a:r>
            <a:r>
              <a:rPr lang="ro-RO" i="1" dirty="0">
                <a:latin typeface="+mj-lt"/>
              </a:rPr>
              <a:t>Îți vei susține planul de afaceri în fața juriului de selecție</a:t>
            </a:r>
            <a:r>
              <a:rPr lang="en-GB" i="1" dirty="0">
                <a:latin typeface="+mj-lt"/>
              </a:rPr>
              <a:t>.</a:t>
            </a:r>
          </a:p>
          <a:p>
            <a:pPr algn="just"/>
            <a:r>
              <a:rPr lang="en-GB" i="1" dirty="0">
                <a:latin typeface="+mj-lt"/>
              </a:rPr>
              <a:t>	4. </a:t>
            </a:r>
            <a:r>
              <a:rPr lang="ro-RO" i="1" dirty="0">
                <a:latin typeface="+mj-lt"/>
              </a:rPr>
              <a:t>Dacă planul tău de afaceri va fi declarat câștigător vei beneficia de consiliere și mentorat pentru transformarea lui întru-unul de succes!</a:t>
            </a:r>
            <a:endParaRPr lang="ro-RO" dirty="0">
              <a:latin typeface="+mj-lt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 dirty="0" err="1"/>
              <a:t>Vino</a:t>
            </a:r>
            <a:r>
              <a:rPr lang="ro-RO" sz="1800" i="1" dirty="0"/>
              <a:t> alături de noi! </a:t>
            </a:r>
            <a:endParaRPr lang="ro-RO" sz="1800" dirty="0"/>
          </a:p>
          <a:p>
            <a:pPr algn="r"/>
            <a:r>
              <a:rPr lang="ro-RO" sz="1800" i="1" dirty="0"/>
              <a:t>Este șansa ta să îți deschizi propria afacere în România!</a:t>
            </a:r>
            <a:endParaRPr lang="ro-RO" sz="1800" dirty="0"/>
          </a:p>
          <a:p>
            <a:endParaRPr lang="ro-RO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490D38E-312D-4616-B4BD-7BA94B35C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2425" y="206587"/>
            <a:ext cx="115824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92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ro-RO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1" y="975332"/>
            <a:ext cx="12191999" cy="8665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o-RO" sz="2600" b="1" i="1" dirty="0">
                <a:solidFill>
                  <a:schemeClr val="bg1"/>
                </a:solidFill>
                <a:latin typeface="+mj-lt"/>
              </a:rPr>
              <a:t>Ce teme vor fi punctate suplimentar </a:t>
            </a:r>
            <a:endParaRPr lang="en-GB" sz="2600" b="1" i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o-RO" sz="2600" b="1" i="1" dirty="0">
                <a:solidFill>
                  <a:schemeClr val="bg1"/>
                </a:solidFill>
                <a:latin typeface="+mj-lt"/>
              </a:rPr>
              <a:t>pentru succesul planului tău de afaceri</a:t>
            </a:r>
            <a:endParaRPr lang="ro-RO" sz="2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3F2A97FB-A7C1-4CE9-B856-034B90B21CDF}"/>
              </a:ext>
            </a:extLst>
          </p:cNvPr>
          <p:cNvSpPr txBox="1">
            <a:spLocks/>
          </p:cNvSpPr>
          <p:nvPr/>
        </p:nvSpPr>
        <p:spPr>
          <a:xfrm>
            <a:off x="1" y="2040382"/>
            <a:ext cx="12191999" cy="458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ro-RO" sz="3000" b="1" dirty="0">
                <a:solidFill>
                  <a:srgbClr val="FF0000"/>
                </a:solidFill>
                <a:latin typeface="+mj-lt"/>
              </a:rPr>
              <a:t>Următoarele teme vor fi considerate un plus în analiza planului tău de afaceri:</a:t>
            </a:r>
            <a:endParaRPr lang="ro-RO" sz="3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1" y="2771423"/>
            <a:ext cx="12191999" cy="31758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o-RO" i="1" dirty="0">
                <a:latin typeface="+mj-lt"/>
              </a:rPr>
              <a:t>	1. Crearea</a:t>
            </a:r>
            <a:r>
              <a:rPr lang="en-GB" i="1" dirty="0">
                <a:latin typeface="+mj-lt"/>
              </a:rPr>
              <a:t> de </a:t>
            </a:r>
            <a:r>
              <a:rPr lang="ro-RO" i="1" dirty="0">
                <a:latin typeface="+mj-lt"/>
              </a:rPr>
              <a:t>produse, tehnologii sau servicii care să contribuie la aplicarea principiilor dezvoltării durabile.</a:t>
            </a:r>
          </a:p>
          <a:p>
            <a:pPr algn="just"/>
            <a:r>
              <a:rPr lang="ro-RO" i="1" dirty="0">
                <a:latin typeface="+mj-lt"/>
              </a:rPr>
              <a:t>	2. Ideea de afacere să sprijine tranziției către o economie cu emisii scăzute de carbon și eficiență în utilizarea resurselor.</a:t>
            </a:r>
          </a:p>
          <a:p>
            <a:pPr algn="just"/>
            <a:r>
              <a:rPr lang="ro-RO" i="1" dirty="0">
                <a:latin typeface="+mj-lt"/>
              </a:rPr>
              <a:t>	3. Promovarea inovării sociale, prin implicarea activă a membrilor comunității, prin combaterea discriminării, valorificarea oportunităților oferite de regiunea în care vei dezvolta afacerea, crearea de parteneriate și rețele sociale, dezvoltarea unor mecanisme de livrare a unor servicii sociale.</a:t>
            </a:r>
          </a:p>
          <a:p>
            <a:pPr algn="just"/>
            <a:r>
              <a:rPr lang="ro-RO" i="1" dirty="0">
                <a:latin typeface="+mj-lt"/>
              </a:rPr>
              <a:t>	4. Utilizarea tehnologiei inform</a:t>
            </a:r>
            <a:r>
              <a:rPr lang="en-GB" i="1" dirty="0" err="1">
                <a:latin typeface="+mj-lt"/>
              </a:rPr>
              <a:t>ației</a:t>
            </a:r>
            <a:r>
              <a:rPr lang="ro-RO" i="1" dirty="0">
                <a:latin typeface="+mj-lt"/>
              </a:rPr>
              <a:t>, prin implementarea unor soluții inovatoare, modern</a:t>
            </a:r>
            <a:r>
              <a:rPr lang="en-GB" i="1" dirty="0">
                <a:latin typeface="+mj-lt"/>
              </a:rPr>
              <a:t>e</a:t>
            </a:r>
            <a:r>
              <a:rPr lang="ro-RO" i="1" dirty="0">
                <a:latin typeface="+mj-lt"/>
              </a:rPr>
              <a:t> în procesul de producție.</a:t>
            </a:r>
            <a:endParaRPr lang="ro-RO" dirty="0">
              <a:latin typeface="+mj-lt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/>
              <a:t>Vino alături de noi! </a:t>
            </a:r>
            <a:endParaRPr lang="ro-RO" sz="1800"/>
          </a:p>
          <a:p>
            <a:pPr algn="r"/>
            <a:r>
              <a:rPr lang="ro-RO" sz="1800" i="1"/>
              <a:t>Este șansa ta să îți deschizi propria afacere în România!</a:t>
            </a:r>
            <a:endParaRPr lang="ro-RO" sz="1800"/>
          </a:p>
          <a:p>
            <a:endParaRPr lang="ro-RO" sz="1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A4AA0ED-23B2-4B40-9129-5667AF94A2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3134" y="44220"/>
            <a:ext cx="1317136" cy="86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69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-1" y="1120880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CONSILIERE ȘI MENTORAT</a:t>
            </a:r>
            <a:endParaRPr lang="ro-RO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3F2A97FB-A7C1-4CE9-B856-034B90B21CDF}"/>
              </a:ext>
            </a:extLst>
          </p:cNvPr>
          <p:cNvSpPr txBox="1">
            <a:spLocks/>
          </p:cNvSpPr>
          <p:nvPr/>
        </p:nvSpPr>
        <p:spPr>
          <a:xfrm>
            <a:off x="1" y="2045110"/>
            <a:ext cx="12191999" cy="9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2100" b="1" i="1" dirty="0">
                <a:solidFill>
                  <a:srgbClr val="FF0000"/>
                </a:solidFill>
                <a:latin typeface="+mj-lt"/>
              </a:rPr>
              <a:t>Uneori, succesul nu este despre a lua decizia corectă, este mai mult despre a lua o decizie!</a:t>
            </a:r>
            <a:r>
              <a:rPr lang="en-GB" sz="2100" b="1" i="1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r>
              <a:rPr lang="en-GB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CONSILIERE</a:t>
            </a:r>
            <a:endParaRPr lang="ro-RO" sz="3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1" y="2993299"/>
            <a:ext cx="12191999" cy="37807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o-RO" i="1" dirty="0">
                <a:latin typeface="+mj-lt"/>
              </a:rPr>
              <a:t>	Pe parcursul a 3 luni, specialiștii noștri</a:t>
            </a:r>
            <a:r>
              <a:rPr lang="en-GB" i="1" dirty="0">
                <a:latin typeface="+mj-lt"/>
              </a:rPr>
              <a:t> </a:t>
            </a:r>
            <a:r>
              <a:rPr lang="ro-RO" i="1" dirty="0">
                <a:latin typeface="+mj-lt"/>
              </a:rPr>
              <a:t>îți</a:t>
            </a:r>
            <a:r>
              <a:rPr lang="en-GB" i="1" dirty="0">
                <a:latin typeface="+mj-lt"/>
              </a:rPr>
              <a:t> </a:t>
            </a:r>
            <a:r>
              <a:rPr lang="ro-RO" i="1" dirty="0">
                <a:latin typeface="+mj-lt"/>
              </a:rPr>
              <a:t>vor</a:t>
            </a:r>
            <a:r>
              <a:rPr lang="en-GB" i="1" dirty="0">
                <a:latin typeface="+mj-lt"/>
              </a:rPr>
              <a:t> </a:t>
            </a:r>
            <a:r>
              <a:rPr lang="ro-RO" i="1" dirty="0">
                <a:latin typeface="+mj-lt"/>
              </a:rPr>
              <a:t>acorda consultanță și consiliere în</a:t>
            </a:r>
            <a:r>
              <a:rPr lang="en-GB" i="1" dirty="0">
                <a:latin typeface="+mj-lt"/>
              </a:rPr>
              <a:t> următoarele </a:t>
            </a:r>
            <a:r>
              <a:rPr lang="ro-RO" i="1" dirty="0">
                <a:latin typeface="+mj-lt"/>
              </a:rPr>
              <a:t>domenii:</a:t>
            </a:r>
          </a:p>
          <a:p>
            <a:pPr algn="just"/>
            <a:r>
              <a:rPr lang="ro-RO" i="1" dirty="0">
                <a:latin typeface="+mj-lt"/>
              </a:rPr>
              <a:t>	- financiar – contabil</a:t>
            </a:r>
          </a:p>
          <a:p>
            <a:pPr algn="just"/>
            <a:r>
              <a:rPr lang="ro-RO" i="1" dirty="0">
                <a:latin typeface="+mj-lt"/>
              </a:rPr>
              <a:t>	- juridic</a:t>
            </a:r>
          </a:p>
          <a:p>
            <a:pPr algn="just"/>
            <a:r>
              <a:rPr lang="ro-RO" i="1" dirty="0">
                <a:latin typeface="+mj-lt"/>
              </a:rPr>
              <a:t>	- IT</a:t>
            </a:r>
          </a:p>
          <a:p>
            <a:pPr algn="just"/>
            <a:r>
              <a:rPr lang="ro-RO" i="1" dirty="0">
                <a:latin typeface="+mj-lt"/>
              </a:rPr>
              <a:t>	- comercial</a:t>
            </a:r>
          </a:p>
          <a:p>
            <a:pPr algn="just"/>
            <a:r>
              <a:rPr lang="ro-RO" i="1" dirty="0">
                <a:latin typeface="+mj-lt"/>
              </a:rPr>
              <a:t>	- obținer</a:t>
            </a:r>
            <a:r>
              <a:rPr lang="en-GB" i="1" dirty="0">
                <a:latin typeface="+mj-lt"/>
              </a:rPr>
              <a:t>ea</a:t>
            </a:r>
            <a:r>
              <a:rPr lang="ro-RO" i="1" dirty="0">
                <a:latin typeface="+mj-lt"/>
              </a:rPr>
              <a:t> de finanț</a:t>
            </a:r>
            <a:r>
              <a:rPr lang="en-GB" i="1" dirty="0">
                <a:latin typeface="+mj-lt"/>
              </a:rPr>
              <a:t>are</a:t>
            </a:r>
            <a:r>
              <a:rPr lang="ro-RO" i="1" dirty="0">
                <a:latin typeface="+mj-lt"/>
              </a:rPr>
              <a:t> nerambursabil</a:t>
            </a:r>
            <a:r>
              <a:rPr lang="en-GB" i="1" dirty="0">
                <a:latin typeface="+mj-lt"/>
              </a:rPr>
              <a:t>ă.</a:t>
            </a:r>
            <a:endParaRPr lang="ro-RO" i="1" dirty="0">
              <a:latin typeface="+mj-lt"/>
            </a:endParaRPr>
          </a:p>
          <a:p>
            <a:pPr algn="just"/>
            <a:r>
              <a:rPr lang="ro-RO" i="1" dirty="0">
                <a:latin typeface="+mj-lt"/>
              </a:rPr>
              <a:t>la finalul cărora vei fi susținut și îndrumat în procesul de înregistrare a firmei finanțate, ca urmare a procesului de selecție a planului de afaceri.</a:t>
            </a:r>
          </a:p>
          <a:p>
            <a:pPr algn="just"/>
            <a:r>
              <a:rPr lang="ro-RO" i="1" dirty="0">
                <a:latin typeface="+mj-lt"/>
              </a:rPr>
              <a:t>	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 dirty="0" err="1"/>
              <a:t>Vino</a:t>
            </a:r>
            <a:r>
              <a:rPr lang="ro-RO" sz="1800" i="1" dirty="0"/>
              <a:t> alături de noi! </a:t>
            </a:r>
            <a:endParaRPr lang="ro-RO" sz="1800" dirty="0"/>
          </a:p>
          <a:p>
            <a:pPr algn="r"/>
            <a:r>
              <a:rPr lang="ro-RO" sz="1800" i="1" dirty="0"/>
              <a:t>Este șansa ta să îți deschizi propria afacere în România!</a:t>
            </a:r>
            <a:endParaRPr lang="ro-RO" sz="1800" dirty="0"/>
          </a:p>
          <a:p>
            <a:endParaRPr lang="ro-RO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E10D0BD-B18D-4A24-AA96-F65AD0167A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3134" y="44220"/>
            <a:ext cx="1317136" cy="86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0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7757E-D09C-40E5-AA39-9B19EE3D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2438400" cy="73231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START UP 4 DIASPORA</a:t>
            </a:r>
          </a:p>
          <a:p>
            <a:endParaRPr lang="ro-RO" sz="1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6FC8859-88EB-44B7-AE9D-A087E7F0E1DC}"/>
              </a:ext>
            </a:extLst>
          </p:cNvPr>
          <p:cNvSpPr txBox="1">
            <a:spLocks/>
          </p:cNvSpPr>
          <p:nvPr/>
        </p:nvSpPr>
        <p:spPr>
          <a:xfrm>
            <a:off x="1" y="1022555"/>
            <a:ext cx="12191999" cy="73231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CONSILIERE ȘI MENTORAT</a:t>
            </a:r>
            <a:endParaRPr lang="ro-RO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3F2A97FB-A7C1-4CE9-B856-034B90B21CDF}"/>
              </a:ext>
            </a:extLst>
          </p:cNvPr>
          <p:cNvSpPr txBox="1">
            <a:spLocks/>
          </p:cNvSpPr>
          <p:nvPr/>
        </p:nvSpPr>
        <p:spPr>
          <a:xfrm>
            <a:off x="1" y="1866668"/>
            <a:ext cx="12191999" cy="9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2100" b="1" i="1" dirty="0">
                <a:solidFill>
                  <a:srgbClr val="FF0000"/>
                </a:solidFill>
                <a:latin typeface="+mj-lt"/>
              </a:rPr>
              <a:t>Uneori, succesul nu este despre a lua decizia corectă, este mai mult despre a lua o decizie!</a:t>
            </a:r>
            <a:r>
              <a:rPr lang="en-GB" sz="2100" b="1" i="1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r>
              <a:rPr lang="en-GB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ETAPE ÎN PROCESUL FINANȚĂRII AFACERII TALE</a:t>
            </a:r>
            <a:endParaRPr lang="ro-RO" sz="3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825FD288-0DDB-48C1-A0DA-7F176C78154E}"/>
              </a:ext>
            </a:extLst>
          </p:cNvPr>
          <p:cNvSpPr txBox="1">
            <a:spLocks/>
          </p:cNvSpPr>
          <p:nvPr/>
        </p:nvSpPr>
        <p:spPr>
          <a:xfrm>
            <a:off x="1" y="3056496"/>
            <a:ext cx="12191999" cy="3708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o-RO" i="1" dirty="0">
                <a:latin typeface="+mj-lt"/>
              </a:rPr>
              <a:t>	</a:t>
            </a:r>
            <a:r>
              <a:rPr lang="ro-RO" b="1" i="1" dirty="0">
                <a:latin typeface="+mj-lt"/>
              </a:rPr>
              <a:t>Etapa 1</a:t>
            </a:r>
            <a:r>
              <a:rPr lang="ro-RO" i="1" dirty="0">
                <a:latin typeface="+mj-lt"/>
              </a:rPr>
              <a:t> – După ce firma ta va căpăta personalitate juridică, vei primi în tranșe succesive, pe o perioadă de 12 luni, în funcție de rezultatele atinse și indicatorii asumați în planul de afaceri, până la 75%</a:t>
            </a:r>
            <a:r>
              <a:rPr lang="en-GB" i="1" dirty="0">
                <a:latin typeface="+mj-lt"/>
              </a:rPr>
              <a:t>,</a:t>
            </a:r>
            <a:r>
              <a:rPr lang="ro-RO" i="1" dirty="0">
                <a:latin typeface="+mj-lt"/>
              </a:rPr>
              <a:t> din valoarea ajutorului de minimis aprobat</a:t>
            </a:r>
            <a:r>
              <a:rPr lang="en-GB" i="1" dirty="0">
                <a:latin typeface="+mj-lt"/>
              </a:rPr>
              <a:t>.</a:t>
            </a:r>
            <a:endParaRPr lang="ro-RO" i="1" dirty="0">
              <a:latin typeface="+mj-lt"/>
            </a:endParaRPr>
          </a:p>
          <a:p>
            <a:pPr algn="just"/>
            <a:r>
              <a:rPr lang="ro-RO" i="1" dirty="0">
                <a:latin typeface="+mj-lt"/>
              </a:rPr>
              <a:t>	</a:t>
            </a:r>
            <a:r>
              <a:rPr lang="ro-RO" b="1" i="1" dirty="0">
                <a:latin typeface="+mj-lt"/>
              </a:rPr>
              <a:t>Etapa 2</a:t>
            </a:r>
            <a:r>
              <a:rPr lang="ro-RO" i="1" dirty="0">
                <a:latin typeface="+mj-lt"/>
              </a:rPr>
              <a:t> – Tranșa finală reprezentând diferența până la valoarea totală a ajutorului de </a:t>
            </a:r>
            <a:r>
              <a:rPr lang="ro-RO" i="1" dirty="0" err="1">
                <a:latin typeface="+mj-lt"/>
              </a:rPr>
              <a:t>minims</a:t>
            </a:r>
            <a:r>
              <a:rPr lang="ro-RO" i="1" dirty="0">
                <a:latin typeface="+mj-lt"/>
              </a:rPr>
              <a:t>, stabilită conform planului de afaceri, va fi acordată la finalul etapei de implementare a proiectului, respectiv după 12 luni de funcționare, </a:t>
            </a:r>
            <a:r>
              <a:rPr lang="ro-RO" b="1" i="1" dirty="0">
                <a:latin typeface="+mj-lt"/>
              </a:rPr>
              <a:t>dacă și numai dacă</a:t>
            </a:r>
            <a:r>
              <a:rPr lang="ro-RO" i="1" dirty="0">
                <a:latin typeface="+mj-lt"/>
              </a:rPr>
              <a:t>, ca beneficiar al ajutorului acordat vei demonstra că:</a:t>
            </a:r>
          </a:p>
          <a:p>
            <a:pPr algn="just"/>
            <a:r>
              <a:rPr lang="ro-RO" i="1" dirty="0">
                <a:latin typeface="+mj-lt"/>
              </a:rPr>
              <a:t>	- ai realizat venituri în cuantum de minim 30% din valoarea tranșelor de până la 75% acordate succesiv pe parcursul a 12 luni;</a:t>
            </a:r>
          </a:p>
          <a:p>
            <a:pPr algn="just"/>
            <a:r>
              <a:rPr lang="ro-RO" i="1" dirty="0">
                <a:latin typeface="+mj-lt"/>
              </a:rPr>
              <a:t>	- ai creat minim 2 locuri de muncă </a:t>
            </a:r>
          </a:p>
          <a:p>
            <a:pPr algn="just"/>
            <a:r>
              <a:rPr lang="ro-RO" i="1" dirty="0">
                <a:latin typeface="+mj-lt"/>
              </a:rPr>
              <a:t>	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621DAB-8692-4A49-83DC-C1C5AFA6CA2E}"/>
              </a:ext>
            </a:extLst>
          </p:cNvPr>
          <p:cNvSpPr txBox="1">
            <a:spLocks/>
          </p:cNvSpPr>
          <p:nvPr/>
        </p:nvSpPr>
        <p:spPr>
          <a:xfrm>
            <a:off x="7531510" y="0"/>
            <a:ext cx="4660488" cy="73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800" i="1" dirty="0" err="1"/>
              <a:t>Vino</a:t>
            </a:r>
            <a:r>
              <a:rPr lang="ro-RO" sz="1800" i="1" dirty="0"/>
              <a:t> alături de noi! </a:t>
            </a:r>
            <a:endParaRPr lang="ro-RO" sz="1800" dirty="0"/>
          </a:p>
          <a:p>
            <a:pPr algn="r"/>
            <a:r>
              <a:rPr lang="ro-RO" sz="1800" i="1" dirty="0"/>
              <a:t>Este șansa ta să îți deschizi propria afacere în România!</a:t>
            </a:r>
            <a:endParaRPr lang="ro-RO" sz="1800" dirty="0"/>
          </a:p>
          <a:p>
            <a:endParaRPr lang="ro-RO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7B80080-5221-4097-9695-2B7C7BBD0E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3134" y="44220"/>
            <a:ext cx="1317136" cy="86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81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809</Words>
  <Application>Microsoft Office PowerPoint</Application>
  <PresentationFormat>Custom</PresentationFormat>
  <Paragraphs>166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Resourcing Innovation</dc:creator>
  <cp:lastModifiedBy>IMM</cp:lastModifiedBy>
  <cp:revision>42</cp:revision>
  <cp:lastPrinted>2018-03-19T15:31:22Z</cp:lastPrinted>
  <dcterms:created xsi:type="dcterms:W3CDTF">2018-02-01T09:23:56Z</dcterms:created>
  <dcterms:modified xsi:type="dcterms:W3CDTF">2018-05-08T07:07:27Z</dcterms:modified>
</cp:coreProperties>
</file>